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73" r:id="rId2"/>
    <p:sldId id="256" r:id="rId3"/>
    <p:sldId id="257" r:id="rId4"/>
    <p:sldId id="258" r:id="rId5"/>
    <p:sldId id="259" r:id="rId6"/>
    <p:sldId id="260" r:id="rId7"/>
    <p:sldId id="261" r:id="rId8"/>
    <p:sldId id="264" r:id="rId9"/>
    <p:sldId id="265" r:id="rId10"/>
    <p:sldId id="266" r:id="rId11"/>
    <p:sldId id="267" r:id="rId12"/>
    <p:sldId id="268" r:id="rId13"/>
    <p:sldId id="269" r:id="rId14"/>
    <p:sldId id="270" r:id="rId15"/>
    <p:sldId id="271" r:id="rId16"/>
    <p:sldId id="275" r:id="rId17"/>
    <p:sldId id="276" r:id="rId18"/>
    <p:sldId id="277" r:id="rId19"/>
    <p:sldId id="278" r:id="rId20"/>
    <p:sldId id="279" r:id="rId21"/>
    <p:sldId id="280" r:id="rId22"/>
    <p:sldId id="281" r:id="rId23"/>
    <p:sldId id="274" r:id="rId24"/>
    <p:sldId id="282" r:id="rId25"/>
    <p:sldId id="283" r:id="rId26"/>
    <p:sldId id="284" r:id="rId27"/>
    <p:sldId id="285" r:id="rId28"/>
    <p:sldId id="286" r:id="rId29"/>
    <p:sldId id="287" r:id="rId30"/>
    <p:sldId id="288" r:id="rId31"/>
    <p:sldId id="289" r:id="rId32"/>
    <p:sldId id="290" r:id="rId33"/>
    <p:sldId id="291" r:id="rId34"/>
    <p:sldId id="292" r:id="rId3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99"/>
    <a:srgbClr val="0000CC"/>
    <a:srgbClr val="0000FF"/>
    <a:srgbClr val="353399"/>
    <a:srgbClr val="2D3399"/>
    <a:srgbClr val="2C3399"/>
    <a:srgbClr val="1F3399"/>
    <a:srgbClr val="0F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autoAdjust="0"/>
  </p:normalViewPr>
  <p:slideViewPr>
    <p:cSldViewPr>
      <p:cViewPr varScale="1">
        <p:scale>
          <a:sx n="98" d="100"/>
          <a:sy n="98" d="100"/>
        </p:scale>
        <p:origin x="1368"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293"/>
    </p:cViewPr>
  </p:sorterViewPr>
  <p:notesViewPr>
    <p:cSldViewPr>
      <p:cViewPr varScale="1">
        <p:scale>
          <a:sx n="58" d="100"/>
          <a:sy n="58" d="100"/>
        </p:scale>
        <p:origin x="-181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1945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1946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946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946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1946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9F83B00F-F29D-4D58-B380-F6CDDACAF4DE}"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918060-444F-40F9-B07A-0467624194CC}" type="slidenum">
              <a:rPr lang="en-US" altLang="en-US"/>
              <a:pPr/>
              <a:t>1</a:t>
            </a:fld>
            <a:endParaRPr lang="en-US" altLang="en-US"/>
          </a:p>
        </p:txBody>
      </p:sp>
      <p:sp>
        <p:nvSpPr>
          <p:cNvPr id="2355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355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ltLang="en-US" b="1" u="sng">
                <a:cs typeface="Times New Roman" panose="02020603050405020304" pitchFamily="18" charset="0"/>
              </a:rPr>
              <a:t>Buyer-Directed Slides:</a:t>
            </a:r>
            <a:endParaRPr lang="en-US" altLang="en-US" b="1">
              <a:cs typeface="Times New Roman" panose="02020603050405020304" pitchFamily="18" charset="0"/>
            </a:endParaRPr>
          </a:p>
          <a:p>
            <a:r>
              <a:rPr lang="en-US" altLang="en-US">
                <a:cs typeface="Times New Roman" panose="02020603050405020304" pitchFamily="18" charset="0"/>
              </a:rPr>
              <a:t>The following slides are designed for your use in presentations made to prospective new home buyers. These slides can be used effectively as a builder representative or in selling your services as a buyer representative. Some of these are appropriate for an initial introduction of your expertise, highlighting some of the services and benefits you can provide. Others can be used to educate the buyers in various aspects of enjoying a successful homebuilding experience. All of them serve to help establish you as an expert in the area of new homes, set you apart from your competition, and ultimately enhance your sales success.</a:t>
            </a:r>
          </a:p>
          <a:p>
            <a:endParaRPr lang="en-US" altLang="en-US"/>
          </a:p>
          <a:p>
            <a:r>
              <a:rPr lang="en-US" altLang="en-US" b="1" u="sng"/>
              <a:t>THIS SLIDE HAS BEEN HIDDEN FROM YOUR PRESENTATION. </a:t>
            </a:r>
          </a:p>
          <a:p>
            <a:r>
              <a:rPr lang="en-US" altLang="en-US" b="1" i="1"/>
              <a:t>Be sure to double-check that this slide does not appear as the first slide when you run your presentation.</a:t>
            </a:r>
          </a:p>
          <a:p>
            <a:endParaRPr lang="en-US" altLang="en-US" b="1" i="1"/>
          </a:p>
          <a:p>
            <a:r>
              <a:rPr lang="en-US" altLang="en-US" b="1" u="sng"/>
              <a:t>If the slide is not hidden, do the following:</a:t>
            </a:r>
          </a:p>
          <a:p>
            <a:r>
              <a:rPr lang="en-US" altLang="en-US" b="1"/>
              <a:t>On the SLIDE SHOW menu, click HIDE SLIDE.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0B8540-1EA8-4DA0-A536-5D067D2562DB}" type="slidenum">
              <a:rPr lang="en-US" altLang="en-US"/>
              <a:pPr/>
              <a:t>10</a:t>
            </a:fld>
            <a:endParaRPr lang="en-US" altLang="en-US"/>
          </a:p>
        </p:txBody>
      </p:sp>
      <p:sp>
        <p:nvSpPr>
          <p:cNvPr id="32770" name="Rectangle 2"/>
          <p:cNvSpPr>
            <a:spLocks noChangeArrowheads="1" noTextEdit="1"/>
          </p:cNvSpPr>
          <p:nvPr>
            <p:ph type="sldImg"/>
          </p:nvPr>
        </p:nvSpPr>
        <p:spPr>
          <a:ln/>
        </p:spPr>
      </p:sp>
      <p:sp>
        <p:nvSpPr>
          <p:cNvPr id="32771" name="Rectangle 3"/>
          <p:cNvSpPr>
            <a:spLocks noGrp="1" noChangeArrowheads="1"/>
          </p:cNvSpPr>
          <p:nvPr>
            <p:ph type="body" idx="1"/>
          </p:nvPr>
        </p:nvSpPr>
        <p:spPr/>
        <p:txBody>
          <a:bodyPr/>
          <a:lstStyle/>
          <a:p>
            <a:r>
              <a:rPr lang="en-US" altLang="en-US" b="1">
                <a:cs typeface="Times New Roman" panose="02020603050405020304" pitchFamily="18" charset="0"/>
              </a:rPr>
              <a:t>The Best Design for Your New Home Integrates: - </a:t>
            </a:r>
            <a:r>
              <a:rPr lang="en-US" altLang="en-US">
                <a:cs typeface="Times New Roman" panose="02020603050405020304" pitchFamily="18" charset="0"/>
              </a:rPr>
              <a:t>One of the most overwhelming challenges facing buyers building a custom home is found in the design process. This slide is used to discuss the three most important elements of good residential design. </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Your Personal Lifestyle Considerations</a:t>
            </a:r>
            <a:endParaRPr lang="en-US" altLang="en-US">
              <a:cs typeface="Times New Roman" panose="02020603050405020304" pitchFamily="18" charset="0"/>
            </a:endParaRPr>
          </a:p>
          <a:p>
            <a:r>
              <a:rPr lang="en-US" altLang="en-US">
                <a:cs typeface="Times New Roman" panose="02020603050405020304" pitchFamily="18" charset="0"/>
              </a:rPr>
              <a:t>“Before falling in love with a floor plan or the look of a specific home, you need to take the time to identify and prioritize the various design aspects as they relate to your lifestyle and specific needs. The CNHS Design Information Organizer is an excellent tool to help you get started in this.”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Conditions and Features of Your Home Site</a:t>
            </a:r>
            <a:endParaRPr lang="en-US" altLang="en-US">
              <a:cs typeface="Times New Roman" panose="02020603050405020304" pitchFamily="18" charset="0"/>
            </a:endParaRPr>
          </a:p>
          <a:p>
            <a:r>
              <a:rPr lang="en-US" altLang="en-US">
                <a:cs typeface="Times New Roman" panose="02020603050405020304" pitchFamily="18" charset="0"/>
              </a:rPr>
              <a:t>“Too often a home design is chosen without regard to the character and special features of the building site. Topography, views, orientation to the sun, drainage, setbacks and other considerations should play a major role in determining the style of the home that will work best there.”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Budget Parameters of Your New Home Investment</a:t>
            </a:r>
            <a:endParaRPr lang="en-US" altLang="en-US">
              <a:cs typeface="Times New Roman" panose="02020603050405020304" pitchFamily="18" charset="0"/>
            </a:endParaRPr>
          </a:p>
          <a:p>
            <a:r>
              <a:rPr lang="en-US" altLang="en-US">
                <a:cs typeface="Times New Roman" panose="02020603050405020304" pitchFamily="18" charset="0"/>
              </a:rPr>
              <a:t>“It’s easy to design an exciting home that will meet your needs, however, in most cases, what seems like the perfect home is usually beyond our financial means. The real challenge is creating a great design that meets your needs and your budget. The key to this is first establishing a realistic budget, prioritizing your desires and needs, and then working with a builder and /or a designer who can help you build the very most for your money.”</a:t>
            </a:r>
          </a:p>
          <a:p>
            <a:endParaRPr lang="en-US" altLang="en-US"/>
          </a:p>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113446-C028-471E-9FC0-353BAAB27305}" type="slidenum">
              <a:rPr lang="en-US" altLang="en-US"/>
              <a:pPr/>
              <a:t>11</a:t>
            </a:fld>
            <a:endParaRPr lang="en-US" altLang="en-US"/>
          </a:p>
        </p:txBody>
      </p:sp>
      <p:sp>
        <p:nvSpPr>
          <p:cNvPr id="33794" name="Rectangle 2"/>
          <p:cNvSpPr>
            <a:spLocks noChangeArrowheads="1" noTextEdit="1"/>
          </p:cNvSpPr>
          <p:nvPr>
            <p:ph type="sldImg"/>
          </p:nvPr>
        </p:nvSpPr>
        <p:spPr>
          <a:ln/>
        </p:spPr>
      </p:sp>
      <p:sp>
        <p:nvSpPr>
          <p:cNvPr id="33795" name="Rectangle 3"/>
          <p:cNvSpPr>
            <a:spLocks noGrp="1" noChangeArrowheads="1"/>
          </p:cNvSpPr>
          <p:nvPr>
            <p:ph type="body" idx="1"/>
          </p:nvPr>
        </p:nvSpPr>
        <p:spPr/>
        <p:txBody>
          <a:bodyPr/>
          <a:lstStyle/>
          <a:p>
            <a:r>
              <a:rPr lang="en-US" altLang="en-US" b="1">
                <a:cs typeface="Times New Roman" panose="02020603050405020304" pitchFamily="18" charset="0"/>
              </a:rPr>
              <a:t>Organize Your Design Information – </a:t>
            </a:r>
            <a:r>
              <a:rPr lang="en-US" altLang="en-US">
                <a:cs typeface="Times New Roman" panose="02020603050405020304" pitchFamily="18" charset="0"/>
              </a:rPr>
              <a:t>To prepare your customers for the planning and design stages of the construction process, this slide will help you show them how to begin organizing and prioritizing design information.</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Essential Requirements</a:t>
            </a:r>
            <a:endParaRPr lang="en-US" altLang="en-US">
              <a:cs typeface="Times New Roman" panose="02020603050405020304" pitchFamily="18" charset="0"/>
            </a:endParaRPr>
          </a:p>
          <a:p>
            <a:r>
              <a:rPr lang="en-US" altLang="en-US">
                <a:cs typeface="Times New Roman" panose="02020603050405020304" pitchFamily="18" charset="0"/>
              </a:rPr>
              <a:t>“In this category list all those features or details you feel you ‘</a:t>
            </a:r>
            <a:r>
              <a:rPr lang="en-US" altLang="en-US" i="1" u="sng">
                <a:cs typeface="Times New Roman" panose="02020603050405020304" pitchFamily="18" charset="0"/>
              </a:rPr>
              <a:t>must have</a:t>
            </a:r>
            <a:r>
              <a:rPr lang="en-US" altLang="en-US">
                <a:cs typeface="Times New Roman" panose="02020603050405020304" pitchFamily="18" charset="0"/>
              </a:rPr>
              <a:t>’ in your new home. These are so important that you simply wouldn’t want the home without these features.”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Desirable Features</a:t>
            </a:r>
            <a:endParaRPr lang="en-US" altLang="en-US">
              <a:cs typeface="Times New Roman" panose="02020603050405020304" pitchFamily="18" charset="0"/>
            </a:endParaRPr>
          </a:p>
          <a:p>
            <a:r>
              <a:rPr lang="en-US" altLang="en-US">
                <a:cs typeface="Times New Roman" panose="02020603050405020304" pitchFamily="18" charset="0"/>
              </a:rPr>
              <a:t>“In this category identify the various features and elements that you would really ‘</a:t>
            </a:r>
            <a:r>
              <a:rPr lang="en-US" altLang="en-US" i="1" u="sng">
                <a:cs typeface="Times New Roman" panose="02020603050405020304" pitchFamily="18" charset="0"/>
              </a:rPr>
              <a:t>like to have’</a:t>
            </a:r>
            <a:r>
              <a:rPr lang="en-US" altLang="en-US">
                <a:cs typeface="Times New Roman" panose="02020603050405020304" pitchFamily="18" charset="0"/>
              </a:rPr>
              <a:t>. You recognize that due to cost or design limitations, not all of these can be included.”</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Miscellaneous Ideas</a:t>
            </a:r>
            <a:endParaRPr lang="en-US" altLang="en-US">
              <a:cs typeface="Times New Roman" panose="02020603050405020304" pitchFamily="18" charset="0"/>
            </a:endParaRPr>
          </a:p>
          <a:p>
            <a:r>
              <a:rPr lang="en-US" altLang="en-US">
                <a:cs typeface="Times New Roman" panose="02020603050405020304" pitchFamily="18" charset="0"/>
              </a:rPr>
              <a:t>“Finally, in this category, include any other miscellaneous ideas you have that might contribute to the character or quality of the design. These ideas may often be photos, sketches or clippings from magazines. The goal of your designer then, with full awareness of all the features in these categories, is to create or find a home that integrates what you need and like as much as possible.”</a:t>
            </a:r>
          </a:p>
          <a:p>
            <a:endParaRPr lang="en-US" altLang="en-US"/>
          </a:p>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C52E7B-C9E8-43D6-8E76-801947A68A1A}" type="slidenum">
              <a:rPr lang="en-US" altLang="en-US"/>
              <a:pPr/>
              <a:t>12</a:t>
            </a:fld>
            <a:endParaRPr lang="en-US" altLang="en-US"/>
          </a:p>
        </p:txBody>
      </p:sp>
      <p:sp>
        <p:nvSpPr>
          <p:cNvPr id="34818" name="Rectangle 2"/>
          <p:cNvSpPr>
            <a:spLocks noChangeArrowheads="1" noTextEdit="1"/>
          </p:cNvSpPr>
          <p:nvPr>
            <p:ph type="sldImg"/>
          </p:nvPr>
        </p:nvSpPr>
        <p:spPr>
          <a:ln/>
        </p:spPr>
      </p:sp>
      <p:sp>
        <p:nvSpPr>
          <p:cNvPr id="34819" name="Rectangle 3"/>
          <p:cNvSpPr>
            <a:spLocks noGrp="1" noChangeArrowheads="1"/>
          </p:cNvSpPr>
          <p:nvPr>
            <p:ph type="body" idx="1"/>
          </p:nvPr>
        </p:nvSpPr>
        <p:spPr/>
        <p:txBody>
          <a:bodyPr/>
          <a:lstStyle/>
          <a:p>
            <a:r>
              <a:rPr lang="en-US" altLang="en-US" b="1">
                <a:cs typeface="Times New Roman" panose="02020603050405020304" pitchFamily="18" charset="0"/>
              </a:rPr>
              <a:t>Advice During the Design Process – </a:t>
            </a:r>
            <a:r>
              <a:rPr lang="en-US" altLang="en-US">
                <a:cs typeface="Times New Roman" panose="02020603050405020304" pitchFamily="18" charset="0"/>
              </a:rPr>
              <a:t>This slide offers further practical suggestions to help buyers make the most of their efforts in the design process.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Organize Your Design Information</a:t>
            </a:r>
            <a:endParaRPr lang="en-US" altLang="en-US">
              <a:cs typeface="Times New Roman" panose="02020603050405020304" pitchFamily="18" charset="0"/>
            </a:endParaRPr>
          </a:p>
          <a:p>
            <a:r>
              <a:rPr lang="en-US" altLang="en-US">
                <a:cs typeface="Times New Roman" panose="02020603050405020304" pitchFamily="18" charset="0"/>
              </a:rPr>
              <a:t>“One of the keys to realizing a design that offers you the very most home for your money is to carefully gather and organize any information that can help your builder or designer understand your needs and preferences.” (This could lead to a discussion based on slide #10)</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Carry a Camera</a:t>
            </a:r>
            <a:endParaRPr lang="en-US" altLang="en-US">
              <a:cs typeface="Times New Roman" panose="02020603050405020304" pitchFamily="18" charset="0"/>
            </a:endParaRPr>
          </a:p>
          <a:p>
            <a:r>
              <a:rPr lang="en-US" altLang="en-US">
                <a:cs typeface="Times New Roman" panose="02020603050405020304" pitchFamily="18" charset="0"/>
              </a:rPr>
              <a:t>“By taking pictures of homes and details you like, you can help your builder or designer to better understand your architectural preferences.”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Don’t be an “Innovator”</a:t>
            </a:r>
            <a:endParaRPr lang="en-US" altLang="en-US">
              <a:cs typeface="Times New Roman" panose="02020603050405020304" pitchFamily="18" charset="0"/>
            </a:endParaRPr>
          </a:p>
          <a:p>
            <a:r>
              <a:rPr lang="en-US" altLang="en-US">
                <a:cs typeface="Times New Roman" panose="02020603050405020304" pitchFamily="18" charset="0"/>
              </a:rPr>
              <a:t>“The world already has its share of ugly houses. Unfortunately, people who are set on doing something completely different too often accomplish that goal – and then wish they hadn’t. Take the time to look for examples of homes you really like – in your community, in magazines or plan books. You can work from there and build something that reflects your individuality without creating something that looks like a mistake."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Lay Out Furniture on the Plans</a:t>
            </a:r>
            <a:endParaRPr lang="en-US" altLang="en-US">
              <a:cs typeface="Times New Roman" panose="02020603050405020304" pitchFamily="18" charset="0"/>
            </a:endParaRPr>
          </a:p>
          <a:p>
            <a:r>
              <a:rPr lang="en-US" altLang="en-US">
                <a:cs typeface="Times New Roman" panose="02020603050405020304" pitchFamily="18" charset="0"/>
              </a:rPr>
              <a:t>“Very seldom do we find a floor plan that can’t be improved by spending some time laying out your furniture on the plans. Even though you will make changes when you actually set up in your home, some major problems can be avoided by anticipating the furniture layout.”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Balance Of Quality = Value</a:t>
            </a:r>
            <a:endParaRPr lang="en-US" altLang="en-US">
              <a:cs typeface="Times New Roman" panose="02020603050405020304" pitchFamily="18" charset="0"/>
            </a:endParaRPr>
          </a:p>
          <a:p>
            <a:r>
              <a:rPr lang="en-US" altLang="en-US">
                <a:cs typeface="Times New Roman" panose="02020603050405020304" pitchFamily="18" charset="0"/>
              </a:rPr>
              <a:t>“What sounds like a pretty simple concept on the surface is actually one of the greatest design challenges for builders. The key to creating the greatest home value is to establish a well thought out balance between the quality elements of materials, workmanship, design and service.” (This concept is explained thoroughly in the Certified New Home Specialist™ training.)</a:t>
            </a:r>
          </a:p>
          <a:p>
            <a:endParaRPr lang="en-US" altLang="en-US"/>
          </a:p>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22710B-AF0E-475C-9DAE-83E298D8CD00}" type="slidenum">
              <a:rPr lang="en-US" altLang="en-US"/>
              <a:pPr/>
              <a:t>13</a:t>
            </a:fld>
            <a:endParaRPr lang="en-US" altLang="en-US"/>
          </a:p>
        </p:txBody>
      </p:sp>
      <p:sp>
        <p:nvSpPr>
          <p:cNvPr id="35842" name="Rectangle 2"/>
          <p:cNvSpPr>
            <a:spLocks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altLang="en-US" b="1">
                <a:cs typeface="Times New Roman" panose="02020603050405020304" pitchFamily="18" charset="0"/>
              </a:rPr>
              <a:t>Construction is a Dynamic and Difficult Process Impacted By: - </a:t>
            </a:r>
            <a:r>
              <a:rPr lang="en-US" altLang="en-US">
                <a:cs typeface="Times New Roman" panose="02020603050405020304" pitchFamily="18" charset="0"/>
              </a:rPr>
              <a:t>To prepare new home buyers for the realities of the construction process, it’s important to discuss the various challenges faced by a builder day-today. This slide helps them understand these challenges and reinforces your role as someone who cares about them and their homebuilding experience. This message also benefits the builder by helping customers become more understanding of the delays typical in the building business.”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Weather Conditions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Material Availability</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Labor Availability</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Approvals and Inspections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Cash Flow </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Changes and Selection Decisions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Other Job Site Conditions and Activities</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D2C65D-21D8-4A5C-B405-9B8F0089817C}" type="slidenum">
              <a:rPr lang="en-US" altLang="en-US"/>
              <a:pPr/>
              <a:t>14</a:t>
            </a:fld>
            <a:endParaRPr lang="en-US" altLang="en-US"/>
          </a:p>
        </p:txBody>
      </p:sp>
      <p:sp>
        <p:nvSpPr>
          <p:cNvPr id="36866" name="Rectangle 2"/>
          <p:cNvSpPr>
            <a:spLocks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altLang="en-US" b="1">
                <a:cs typeface="Times New Roman" panose="02020603050405020304" pitchFamily="18" charset="0"/>
              </a:rPr>
              <a:t>Advice During the Construction Process – </a:t>
            </a:r>
            <a:r>
              <a:rPr lang="en-US" altLang="en-US">
                <a:cs typeface="Times New Roman" panose="02020603050405020304" pitchFamily="18" charset="0"/>
              </a:rPr>
              <a:t>To further reinforce the message of slide 14, this slide offers suggestions that will help both the builder and the buyer through the difficult aspects of construction.</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Don’t Try to Hold Builder an Exact Schedule</a:t>
            </a:r>
            <a:endParaRPr lang="en-US" altLang="en-US">
              <a:cs typeface="Times New Roman" panose="02020603050405020304" pitchFamily="18" charset="0"/>
            </a:endParaRPr>
          </a:p>
          <a:p>
            <a:r>
              <a:rPr lang="en-US" altLang="en-US">
                <a:cs typeface="Times New Roman" panose="02020603050405020304" pitchFamily="18" charset="0"/>
              </a:rPr>
              <a:t>“ Although many home buyers feel they need to keep pressure on the builder to keep the project on track, the better approach is show understanding and respect for your builder. This will usually get you much better results in the long run.”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Expect Delays and Changes</a:t>
            </a:r>
            <a:endParaRPr lang="en-US" altLang="en-US">
              <a:cs typeface="Times New Roman" panose="02020603050405020304" pitchFamily="18" charset="0"/>
            </a:endParaRPr>
          </a:p>
          <a:p>
            <a:r>
              <a:rPr lang="en-US" altLang="en-US">
                <a:cs typeface="Times New Roman" panose="02020603050405020304" pitchFamily="18" charset="0"/>
              </a:rPr>
              <a:t>“While many buyers agonize over delays, errors and other setbacks during construction, the savvy customer expects they will happen. The key is to allow your builder the room to handle these problems and to do your best to make sure you don’t cause delays yourself.”</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Do Your Part to Minimize Delays</a:t>
            </a:r>
            <a:endParaRPr lang="en-US" altLang="en-US">
              <a:cs typeface="Times New Roman" panose="02020603050405020304" pitchFamily="18" charset="0"/>
            </a:endParaRPr>
          </a:p>
          <a:p>
            <a:r>
              <a:rPr lang="en-US" altLang="en-US">
                <a:cs typeface="Times New Roman" panose="02020603050405020304" pitchFamily="18" charset="0"/>
              </a:rPr>
              <a:t>“An important contribution you can make to the timely completion of your new home is to make sure you have a clear understanding of your responsibilities in the process. This includes providing selection information on schedule and minimizing changes during construction. Both up front planning and good communication can make a substantial difference.”</a:t>
            </a:r>
            <a:endParaRPr lang="en-US" altLang="en-US"/>
          </a:p>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952AC7-7081-482E-9265-0D11E14FA12F}" type="slidenum">
              <a:rPr lang="en-US" altLang="en-US"/>
              <a:pPr/>
              <a:t>15</a:t>
            </a:fld>
            <a:endParaRPr lang="en-US" altLang="en-US"/>
          </a:p>
        </p:txBody>
      </p:sp>
      <p:sp>
        <p:nvSpPr>
          <p:cNvPr id="37890" name="Rectangle 2"/>
          <p:cNvSpPr>
            <a:spLocks noChangeArrowheads="1" noTextEdit="1"/>
          </p:cNvSpPr>
          <p:nvPr>
            <p:ph type="sldImg"/>
          </p:nvPr>
        </p:nvSpPr>
        <p:spPr>
          <a:ln/>
        </p:spPr>
      </p:sp>
      <p:sp>
        <p:nvSpPr>
          <p:cNvPr id="37891" name="Rectangle 3"/>
          <p:cNvSpPr>
            <a:spLocks noGrp="1" noChangeArrowheads="1"/>
          </p:cNvSpPr>
          <p:nvPr>
            <p:ph type="body" idx="1"/>
          </p:nvPr>
        </p:nvSpPr>
        <p:spPr/>
        <p:txBody>
          <a:bodyPr/>
          <a:lstStyle/>
          <a:p>
            <a:r>
              <a:rPr lang="en-US" altLang="en-US" b="1">
                <a:cs typeface="Times New Roman" panose="02020603050405020304" pitchFamily="18" charset="0"/>
              </a:rPr>
              <a:t>The New Home Orientation – </a:t>
            </a:r>
            <a:r>
              <a:rPr lang="en-US" altLang="en-US">
                <a:cs typeface="Times New Roman" panose="02020603050405020304" pitchFamily="18" charset="0"/>
              </a:rPr>
              <a:t>Using this term to describe the final walk-through puts an experience that is often difficult and high-pressure in a more favorable light. This slide can be used to minimize some of this pressure by educating the buyers as to what to expect at the New Home Orientation. As you cover each point, describe the paperwork, systems or other details of the program you use. </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Focused on Assuring Customer Satisfaction</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Familiarize You With Your New Home</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Verify Completeness and Quality </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Develop Punch List for Prompt Completion</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Finalize Paperwork and Approvals</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44DFA5-E0AF-480D-8617-208AB8C9CC1F}" type="slidenum">
              <a:rPr lang="en-US" altLang="en-US"/>
              <a:pPr/>
              <a:t>16</a:t>
            </a:fld>
            <a:endParaRPr lang="en-US" altLang="en-US"/>
          </a:p>
        </p:txBody>
      </p:sp>
      <p:sp>
        <p:nvSpPr>
          <p:cNvPr id="40962" name="Rectangle 2"/>
          <p:cNvSpPr>
            <a:spLocks noChangeArrowheads="1" noTextEdit="1"/>
          </p:cNvSpPr>
          <p:nvPr>
            <p:ph type="sldImg"/>
          </p:nvPr>
        </p:nvSpPr>
        <p:spPr>
          <a:xfrm>
            <a:off x="1144588" y="685800"/>
            <a:ext cx="4572000" cy="3429000"/>
          </a:xfrm>
          <a:ln/>
        </p:spPr>
      </p:sp>
      <p:sp>
        <p:nvSpPr>
          <p:cNvPr id="40963" name="Rectangle 3"/>
          <p:cNvSpPr>
            <a:spLocks noGrp="1" noChangeArrowheads="1"/>
          </p:cNvSpPr>
          <p:nvPr>
            <p:ph type="body" idx="1"/>
          </p:nvPr>
        </p:nvSpPr>
        <p:spPr/>
        <p:txBody>
          <a:bodyPr/>
          <a:lstStyle/>
          <a:p>
            <a:r>
              <a:rPr lang="en-US" altLang="en-US" b="1"/>
              <a:t>We’re Proud of Our Success at</a:t>
            </a:r>
            <a:r>
              <a:rPr lang="en-US" altLang="en-US"/>
              <a:t> (</a:t>
            </a:r>
            <a:r>
              <a:rPr lang="en-US" altLang="en-US" i="1"/>
              <a:t>builder name here</a:t>
            </a:r>
            <a:r>
              <a:rPr lang="en-US" altLang="en-US"/>
              <a:t>)</a:t>
            </a:r>
            <a:endParaRPr lang="en-US" altLang="en-US" b="1"/>
          </a:p>
          <a:p>
            <a:r>
              <a:rPr lang="en-US" altLang="en-US"/>
              <a:t>Use this slide to discuss the experience and track record of success of your building company. Bullet points may include years of experience, awards, achievement milestones, unique characteristics of your company or its approach to building … in other words, describe what makes you a great choice as builder.</a:t>
            </a:r>
          </a:p>
          <a:p>
            <a:endParaRPr lang="en-US" altLang="en-US"/>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0C2D3D-2B19-4071-9F3F-97D1358383DF}" type="slidenum">
              <a:rPr lang="en-US" altLang="en-US"/>
              <a:pPr/>
              <a:t>17</a:t>
            </a:fld>
            <a:endParaRPr lang="en-US" altLang="en-US"/>
          </a:p>
        </p:txBody>
      </p:sp>
      <p:sp>
        <p:nvSpPr>
          <p:cNvPr id="43010" name="Rectangle 2"/>
          <p:cNvSpPr>
            <a:spLocks noChangeArrowheads="1" noTextEdit="1"/>
          </p:cNvSpPr>
          <p:nvPr>
            <p:ph type="sldImg"/>
          </p:nvPr>
        </p:nvSpPr>
        <p:spPr>
          <a:xfrm>
            <a:off x="1144588" y="685800"/>
            <a:ext cx="4572000" cy="3429000"/>
          </a:xfrm>
          <a:ln/>
        </p:spPr>
      </p:sp>
      <p:sp>
        <p:nvSpPr>
          <p:cNvPr id="43011" name="Rectangle 3"/>
          <p:cNvSpPr>
            <a:spLocks noGrp="1" noChangeArrowheads="1"/>
          </p:cNvSpPr>
          <p:nvPr>
            <p:ph type="body" idx="1"/>
          </p:nvPr>
        </p:nvSpPr>
        <p:spPr/>
        <p:txBody>
          <a:bodyPr/>
          <a:lstStyle/>
          <a:p>
            <a:r>
              <a:rPr lang="en-US" altLang="en-US" b="1"/>
              <a:t>(</a:t>
            </a:r>
            <a:r>
              <a:rPr lang="en-US" altLang="en-US" b="1" i="1"/>
              <a:t>builder name here</a:t>
            </a:r>
            <a:r>
              <a:rPr lang="en-US" altLang="en-US" b="1"/>
              <a:t>) Offers The Highest Level of Service</a:t>
            </a:r>
          </a:p>
          <a:p>
            <a:r>
              <a:rPr lang="en-US" altLang="en-US"/>
              <a:t>Include bullet points here related to special features of your customer service program such as organizational tools, walkthroughs, communications systems, and other practices or initiatives that are designed to enhance the quality of your customers buying and building experience.</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F545BE-B1FF-4793-B7F9-64A88BB8CE1D}" type="slidenum">
              <a:rPr lang="en-US" altLang="en-US"/>
              <a:pPr/>
              <a:t>18</a:t>
            </a:fld>
            <a:endParaRPr lang="en-US" altLang="en-US"/>
          </a:p>
        </p:txBody>
      </p:sp>
      <p:sp>
        <p:nvSpPr>
          <p:cNvPr id="45058" name="Rectangle 2"/>
          <p:cNvSpPr>
            <a:spLocks noChangeArrowheads="1" noTextEdit="1"/>
          </p:cNvSpPr>
          <p:nvPr>
            <p:ph type="sldImg"/>
          </p:nvPr>
        </p:nvSpPr>
        <p:spPr>
          <a:xfrm>
            <a:off x="1144588" y="685800"/>
            <a:ext cx="4572000" cy="3429000"/>
          </a:xfrm>
          <a:ln/>
        </p:spPr>
      </p:sp>
      <p:sp>
        <p:nvSpPr>
          <p:cNvPr id="45059" name="Rectangle 3"/>
          <p:cNvSpPr>
            <a:spLocks noGrp="1" noChangeArrowheads="1"/>
          </p:cNvSpPr>
          <p:nvPr>
            <p:ph type="body" idx="1"/>
          </p:nvPr>
        </p:nvSpPr>
        <p:spPr/>
        <p:txBody>
          <a:bodyPr/>
          <a:lstStyle/>
          <a:p>
            <a:r>
              <a:rPr lang="en-US" altLang="en-US" b="1"/>
              <a:t>(</a:t>
            </a:r>
            <a:r>
              <a:rPr lang="en-US" altLang="en-US" b="1" i="1"/>
              <a:t>builder name here</a:t>
            </a:r>
            <a:r>
              <a:rPr lang="en-US" altLang="en-US" b="1"/>
              <a:t>) Quality Construction Features</a:t>
            </a:r>
          </a:p>
          <a:p>
            <a:r>
              <a:rPr lang="en-US" altLang="en-US"/>
              <a:t>Identify here some of the unique features of quality construction methods, materials and design utilized by your company to deliver a high quality home. Whenever possible, emphasize those elements of quality unique to your company.</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B17955-FDE7-4EC5-B671-1EFA60810D12}" type="slidenum">
              <a:rPr lang="en-US" altLang="en-US"/>
              <a:pPr/>
              <a:t>19</a:t>
            </a:fld>
            <a:endParaRPr lang="en-US" altLang="en-US"/>
          </a:p>
        </p:txBody>
      </p:sp>
      <p:sp>
        <p:nvSpPr>
          <p:cNvPr id="47106" name="Rectangle 2"/>
          <p:cNvSpPr>
            <a:spLocks noChangeArrowheads="1" noTextEdit="1"/>
          </p:cNvSpPr>
          <p:nvPr>
            <p:ph type="sldImg"/>
          </p:nvPr>
        </p:nvSpPr>
        <p:spPr>
          <a:xfrm>
            <a:off x="1144588" y="685800"/>
            <a:ext cx="4572000" cy="3429000"/>
          </a:xfrm>
          <a:ln/>
        </p:spPr>
      </p:sp>
      <p:sp>
        <p:nvSpPr>
          <p:cNvPr id="47107" name="Rectangle 3"/>
          <p:cNvSpPr>
            <a:spLocks noGrp="1" noChangeArrowheads="1"/>
          </p:cNvSpPr>
          <p:nvPr>
            <p:ph type="body" idx="1"/>
          </p:nvPr>
        </p:nvSpPr>
        <p:spPr/>
        <p:txBody>
          <a:bodyPr/>
          <a:lstStyle/>
          <a:p>
            <a:r>
              <a:rPr lang="en-US" altLang="en-US" b="1"/>
              <a:t>(</a:t>
            </a:r>
            <a:r>
              <a:rPr lang="en-US" altLang="en-US" b="1" i="1"/>
              <a:t>builder name here</a:t>
            </a:r>
            <a:r>
              <a:rPr lang="en-US" altLang="en-US" b="1"/>
              <a:t>) Offers Solid Warranty Protection</a:t>
            </a:r>
          </a:p>
          <a:p>
            <a:r>
              <a:rPr lang="en-US" altLang="en-US"/>
              <a:t>This slide will include bullet points describing the features of your warranty program – very important in bringing peace of mind to your customers and differentiating your company from the competition.</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27B935-5453-4EBF-94E6-D218BAD9AA4B}" type="slidenum">
              <a:rPr lang="en-US" altLang="en-US"/>
              <a:pPr/>
              <a:t>2</a:t>
            </a:fld>
            <a:endParaRPr lang="en-US" altLang="en-US"/>
          </a:p>
        </p:txBody>
      </p:sp>
      <p:sp>
        <p:nvSpPr>
          <p:cNvPr id="20482" name="Rectangle 2"/>
          <p:cNvSpPr>
            <a:spLocks noChangeArrowheads="1" noTextEdit="1"/>
          </p:cNvSpPr>
          <p:nvPr>
            <p:ph type="sldImg"/>
          </p:nvPr>
        </p:nvSpPr>
        <p:spPr>
          <a:ln/>
        </p:spPr>
      </p:sp>
      <p:sp>
        <p:nvSpPr>
          <p:cNvPr id="20483" name="Rectangle 3"/>
          <p:cNvSpPr>
            <a:spLocks noGrp="1" noChangeArrowheads="1"/>
          </p:cNvSpPr>
          <p:nvPr>
            <p:ph type="body" idx="1"/>
          </p:nvPr>
        </p:nvSpPr>
        <p:spPr/>
        <p:txBody>
          <a:bodyPr/>
          <a:lstStyle/>
          <a:p>
            <a:r>
              <a:rPr lang="en-US" altLang="en-US" b="1"/>
              <a:t>Building Your Dream Home – </a:t>
            </a:r>
            <a:r>
              <a:rPr lang="en-US" altLang="en-US"/>
              <a:t>This slide is designed to support a discussion of the benefits of purchasing a new home instead of an existing or “used” one. This discussion provides an excellent opportunity for you to explore your prospects’ motivations and to begin to determine their level of interest.</a:t>
            </a:r>
            <a:endParaRPr lang="en-US" altLang="en-US" b="1"/>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Designed For Your Lifestyle</a:t>
            </a:r>
            <a:endParaRPr lang="en-US" altLang="en-US">
              <a:cs typeface="Times New Roman" panose="02020603050405020304" pitchFamily="18" charset="0"/>
            </a:endParaRPr>
          </a:p>
          <a:p>
            <a:r>
              <a:rPr lang="en-US" altLang="en-US">
                <a:cs typeface="Times New Roman" panose="02020603050405020304" pitchFamily="18" charset="0"/>
              </a:rPr>
              <a:t>“One of the greatest benefits of a brand new home is that your builder can customize floor plans and other features to meet your specific lifestyle needs. Convenient storage can be designed for camping or sports equipment. Work areas can be created to allow you to enjoy your favorite hobbies. The home site can be designed to make the most of your outdoor areas for gardening, children's play or entertaining. The more your home is designed to meet your lifestyle, the greater return you will enjoy on your investment.”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Brand New – Decorated to Your Tastes</a:t>
            </a:r>
            <a:endParaRPr lang="en-US" altLang="en-US">
              <a:cs typeface="Times New Roman" panose="02020603050405020304" pitchFamily="18" charset="0"/>
            </a:endParaRPr>
          </a:p>
          <a:p>
            <a:r>
              <a:rPr lang="en-US" altLang="en-US">
                <a:cs typeface="Times New Roman" panose="02020603050405020304" pitchFamily="18" charset="0"/>
              </a:rPr>
              <a:t>“For many homeowners it’s very exciting to start fresh with a home that's brand new from top to bottom. Rather than compromising with colors, patterns and materials that are out date or incompatible with your tastes and preferences, you can make your own selections throughout. Your new home becomes a better reflection of your personal sense of style.”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Latest Technology</a:t>
            </a:r>
            <a:endParaRPr lang="en-US" altLang="en-US">
              <a:cs typeface="Times New Roman" panose="02020603050405020304" pitchFamily="18" charset="0"/>
            </a:endParaRPr>
          </a:p>
          <a:p>
            <a:r>
              <a:rPr lang="en-US" altLang="en-US">
                <a:cs typeface="Times New Roman" panose="02020603050405020304" pitchFamily="18" charset="0"/>
              </a:rPr>
              <a:t>“A new home also features the latest in construction materials, methods and equipment. Technological advancements in the many products and systems of the home have made great strides in recent years, offering greater control, efficiency, comfort and security.”</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High Energy Efficiency</a:t>
            </a:r>
          </a:p>
          <a:p>
            <a:r>
              <a:rPr lang="en-US" altLang="en-US">
                <a:cs typeface="Times New Roman" panose="02020603050405020304" pitchFamily="18" charset="0"/>
              </a:rPr>
              <a:t>“Higher quality insulation materials reduce energy loss while higher efficiency heating and cooling equipment reduce monthly utility costs and offer greater comfort.”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Lower Maintenance</a:t>
            </a:r>
          </a:p>
          <a:p>
            <a:r>
              <a:rPr lang="en-US" altLang="en-US">
                <a:cs typeface="Times New Roman" panose="02020603050405020304" pitchFamily="18" charset="0"/>
              </a:rPr>
              <a:t>“Modern materials such as roofing and siding offer longer life and little or no maintenance compared to materials found in older homes. Lower costs and less maintenance translate into higher overall home value and more enjoyable day to day living.”</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New home warranties</a:t>
            </a:r>
            <a:endParaRPr lang="en-US" altLang="en-US">
              <a:cs typeface="Times New Roman" panose="02020603050405020304" pitchFamily="18" charset="0"/>
            </a:endParaRPr>
          </a:p>
          <a:p>
            <a:r>
              <a:rPr lang="en-US" altLang="en-US">
                <a:cs typeface="Times New Roman" panose="02020603050405020304" pitchFamily="18" charset="0"/>
              </a:rPr>
              <a:t>“Another important benefit of a new home is found in the warranty coverage provided on the home by your builder as well as the many manufacturers of products and equipment throughout the house. These warranties offer security and peace of mind usually not found when purchasing an older home.”</a:t>
            </a:r>
            <a:r>
              <a:rPr lang="en-US" altLang="en-US"/>
              <a:t> </a:t>
            </a:r>
          </a:p>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E77340-F4CE-4557-8F9C-BC7D2C46C005}" type="slidenum">
              <a:rPr lang="en-US" altLang="en-US"/>
              <a:pPr/>
              <a:t>20</a:t>
            </a:fld>
            <a:endParaRPr lang="en-US" altLang="en-US"/>
          </a:p>
        </p:txBody>
      </p:sp>
      <p:sp>
        <p:nvSpPr>
          <p:cNvPr id="49154" name="Rectangle 2"/>
          <p:cNvSpPr>
            <a:spLocks noChangeArrowheads="1" noTextEdit="1"/>
          </p:cNvSpPr>
          <p:nvPr>
            <p:ph type="sldImg"/>
          </p:nvPr>
        </p:nvSpPr>
        <p:spPr>
          <a:xfrm>
            <a:off x="1144588" y="685800"/>
            <a:ext cx="4572000" cy="3429000"/>
          </a:xfrm>
          <a:ln/>
        </p:spPr>
      </p:sp>
      <p:sp>
        <p:nvSpPr>
          <p:cNvPr id="49155" name="Rectangle 3"/>
          <p:cNvSpPr>
            <a:spLocks noGrp="1" noChangeArrowheads="1"/>
          </p:cNvSpPr>
          <p:nvPr>
            <p:ph type="body" idx="1"/>
          </p:nvPr>
        </p:nvSpPr>
        <p:spPr/>
        <p:txBody>
          <a:bodyPr/>
          <a:lstStyle/>
          <a:p>
            <a:pPr>
              <a:lnSpc>
                <a:spcPct val="90000"/>
              </a:lnSpc>
            </a:pPr>
            <a:r>
              <a:rPr lang="en-US" altLang="en-US" b="1"/>
              <a:t>Let’s Get the Planning Started For Your New Home</a:t>
            </a:r>
          </a:p>
          <a:p>
            <a:pPr>
              <a:lnSpc>
                <a:spcPct val="90000"/>
              </a:lnSpc>
            </a:pPr>
            <a:r>
              <a:rPr lang="en-US" altLang="en-US"/>
              <a:t>List the steps in the process of preparing to break ground, such as deposits, lot selection, preliminary design or plan selection, options, finishing selections, financing approval, etc. to prepare your buyers. The better they understand the steps that need to be taken, the more comfortable they are with the process and the more helpful they can be. Taking the mystery out of the process makes it easier for them to ultimately make the commitment to proceed. </a:t>
            </a:r>
            <a:endParaRPr lang="en-US" altLang="en-US" b="1" u="sng"/>
          </a:p>
          <a:p>
            <a:pPr>
              <a:lnSpc>
                <a:spcPct val="90000"/>
              </a:lnSpc>
            </a:pPr>
            <a:endParaRPr lang="en-US" altLang="en-US" b="1" u="sng"/>
          </a:p>
          <a:p>
            <a:pPr>
              <a:lnSpc>
                <a:spcPct val="90000"/>
              </a:lnSpc>
            </a:pPr>
            <a:r>
              <a:rPr lang="en-US" altLang="en-US" b="1" u="sng"/>
              <a:t>THIS SLIDE HAS BEEN HIDDEN FROM YOUR PRESENTATION. </a:t>
            </a:r>
          </a:p>
          <a:p>
            <a:pPr>
              <a:lnSpc>
                <a:spcPct val="90000"/>
              </a:lnSpc>
            </a:pPr>
            <a:r>
              <a:rPr lang="en-US" altLang="en-US" b="1" i="1"/>
              <a:t>If you decide to use this slide in your presentation, be sure to check that it is not hidden. To check, do the following:</a:t>
            </a:r>
          </a:p>
          <a:p>
            <a:pPr>
              <a:lnSpc>
                <a:spcPct val="90000"/>
              </a:lnSpc>
            </a:pPr>
            <a:r>
              <a:rPr lang="en-US" altLang="en-US" b="1"/>
              <a:t>1. On the VIEW menu, click SLIDE SORTER. If a slide is hidden, you will see a gray strikethrough symbol over the slide number in the SLIDE SORTER View.</a:t>
            </a:r>
          </a:p>
          <a:p>
            <a:pPr>
              <a:lnSpc>
                <a:spcPct val="90000"/>
              </a:lnSpc>
            </a:pPr>
            <a:endParaRPr lang="en-US" altLang="en-US" b="1"/>
          </a:p>
          <a:p>
            <a:pPr>
              <a:lnSpc>
                <a:spcPct val="90000"/>
              </a:lnSpc>
            </a:pPr>
            <a:r>
              <a:rPr lang="en-US" altLang="en-US" b="1" u="sng"/>
              <a:t>To HIDE/UNHIDE a slide, do the following:</a:t>
            </a:r>
          </a:p>
          <a:p>
            <a:pPr>
              <a:lnSpc>
                <a:spcPct val="90000"/>
              </a:lnSpc>
            </a:pPr>
            <a:r>
              <a:rPr lang="en-US" altLang="en-US" b="1"/>
              <a:t>1. On the VIEW menu, click SLIDE SORTER.</a:t>
            </a:r>
          </a:p>
          <a:p>
            <a:pPr>
              <a:lnSpc>
                <a:spcPct val="90000"/>
              </a:lnSpc>
            </a:pPr>
            <a:r>
              <a:rPr lang="en-US" altLang="en-US" b="1"/>
              <a:t>2. Select the slide you wish to HIDE/UNHIDE.</a:t>
            </a:r>
          </a:p>
          <a:p>
            <a:pPr>
              <a:lnSpc>
                <a:spcPct val="90000"/>
              </a:lnSpc>
            </a:pPr>
            <a:r>
              <a:rPr lang="en-US" altLang="en-US" b="1"/>
              <a:t>3. On the SLIDE SHOW menu, click HIDE SLIDE.</a:t>
            </a:r>
          </a:p>
          <a:p>
            <a:pPr>
              <a:lnSpc>
                <a:spcPct val="90000"/>
              </a:lnSpc>
            </a:pPr>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B02ED3-5AE3-4DBC-A4F1-EEDF3AF64DB8}" type="slidenum">
              <a:rPr lang="en-US" altLang="en-US"/>
              <a:pPr/>
              <a:t>21</a:t>
            </a:fld>
            <a:endParaRPr lang="en-US" altLang="en-US"/>
          </a:p>
        </p:txBody>
      </p:sp>
      <p:sp>
        <p:nvSpPr>
          <p:cNvPr id="51202" name="Rectangle 2"/>
          <p:cNvSpPr>
            <a:spLocks noChangeArrowheads="1" noTextEdit="1"/>
          </p:cNvSpPr>
          <p:nvPr>
            <p:ph type="sldImg"/>
          </p:nvPr>
        </p:nvSpPr>
        <p:spPr>
          <a:xfrm>
            <a:off x="1144588" y="685800"/>
            <a:ext cx="4572000" cy="3429000"/>
          </a:xfrm>
          <a:ln/>
        </p:spPr>
      </p:sp>
      <p:sp>
        <p:nvSpPr>
          <p:cNvPr id="51203" name="Rectangle 3"/>
          <p:cNvSpPr>
            <a:spLocks noGrp="1" noChangeArrowheads="1"/>
          </p:cNvSpPr>
          <p:nvPr>
            <p:ph type="body" idx="1"/>
          </p:nvPr>
        </p:nvSpPr>
        <p:spPr/>
        <p:txBody>
          <a:bodyPr/>
          <a:lstStyle/>
          <a:p>
            <a:r>
              <a:rPr lang="en-US" altLang="en-US" b="1"/>
              <a:t>While Your New Home Is Under Construction</a:t>
            </a:r>
          </a:p>
          <a:p>
            <a:r>
              <a:rPr lang="en-US" altLang="en-US"/>
              <a:t>This slide is used to educate your buyers as to the do’s and don’t’s important to their role while the new home is under construction. This might include an understanding of selections cut-offs, site visitation policies, change order procedures and other details important to maximizing cooperation and minimizing delays.</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8F5AD4-2173-4D2A-8F3E-329C1B6722BF}" type="slidenum">
              <a:rPr lang="en-US" altLang="en-US"/>
              <a:pPr/>
              <a:t>22</a:t>
            </a:fld>
            <a:endParaRPr lang="en-US" altLang="en-US"/>
          </a:p>
        </p:txBody>
      </p:sp>
      <p:sp>
        <p:nvSpPr>
          <p:cNvPr id="53250" name="Rectangle 2"/>
          <p:cNvSpPr>
            <a:spLocks noChangeArrowheads="1" noTextEdit="1"/>
          </p:cNvSpPr>
          <p:nvPr>
            <p:ph type="sldImg"/>
          </p:nvPr>
        </p:nvSpPr>
        <p:spPr>
          <a:xfrm>
            <a:off x="1144588" y="685800"/>
            <a:ext cx="4572000" cy="3429000"/>
          </a:xfrm>
          <a:ln/>
        </p:spPr>
      </p:sp>
      <p:sp>
        <p:nvSpPr>
          <p:cNvPr id="53251" name="Rectangle 3"/>
          <p:cNvSpPr>
            <a:spLocks noGrp="1" noChangeArrowheads="1"/>
          </p:cNvSpPr>
          <p:nvPr>
            <p:ph type="body" idx="1"/>
          </p:nvPr>
        </p:nvSpPr>
        <p:spPr/>
        <p:txBody>
          <a:bodyPr/>
          <a:lstStyle/>
          <a:p>
            <a:r>
              <a:rPr lang="en-US" altLang="en-US" b="1"/>
              <a:t>Preparing For Closing and Move-in</a:t>
            </a:r>
          </a:p>
          <a:p>
            <a:r>
              <a:rPr lang="en-US" altLang="en-US"/>
              <a:t>To prepare for a smooth closing, bullets here could identify the steps in the process, timing considerations and responsibilities of the parties.</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24C34A-5C0F-4BBE-B4D0-78B18E8654BB}" type="slidenum">
              <a:rPr lang="en-US" altLang="en-US"/>
              <a:pPr/>
              <a:t>23</a:t>
            </a:fld>
            <a:endParaRPr lang="en-US" altLang="en-US"/>
          </a:p>
        </p:txBody>
      </p:sp>
      <p:sp>
        <p:nvSpPr>
          <p:cNvPr id="38914" name="Rectangle 2"/>
          <p:cNvSpPr>
            <a:spLocks noChangeArrowheads="1" noTextEdit="1"/>
          </p:cNvSpPr>
          <p:nvPr>
            <p:ph type="sldImg"/>
          </p:nvPr>
        </p:nvSpPr>
        <p:spPr>
          <a:ln/>
        </p:spPr>
      </p:sp>
      <p:sp>
        <p:nvSpPr>
          <p:cNvPr id="38915"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AF9D43-F66C-4D38-B43F-0290D40AB233}" type="slidenum">
              <a:rPr lang="en-US" altLang="en-US"/>
              <a:pPr/>
              <a:t>24</a:t>
            </a:fld>
            <a:endParaRPr lang="en-US" altLang="en-US"/>
          </a:p>
        </p:txBody>
      </p:sp>
      <p:sp>
        <p:nvSpPr>
          <p:cNvPr id="55298" name="Rectangle 2"/>
          <p:cNvSpPr>
            <a:spLocks noChangeArrowheads="1" noTextEdit="1"/>
          </p:cNvSpPr>
          <p:nvPr>
            <p:ph type="sldImg"/>
          </p:nvPr>
        </p:nvSpPr>
        <p:spPr>
          <a:xfrm>
            <a:off x="1144588" y="685800"/>
            <a:ext cx="4572000" cy="3429000"/>
          </a:xfrm>
          <a:ln/>
        </p:spPr>
      </p:sp>
      <p:sp>
        <p:nvSpPr>
          <p:cNvPr id="55299" name="Rectangle 3"/>
          <p:cNvSpPr>
            <a:spLocks noGrp="1" noChangeArrowheads="1"/>
          </p:cNvSpPr>
          <p:nvPr>
            <p:ph type="body" idx="1"/>
          </p:nvPr>
        </p:nvSpPr>
        <p:spPr/>
        <p:txBody>
          <a:bodyPr/>
          <a:lstStyle/>
          <a:p>
            <a:r>
              <a:rPr lang="en-US" altLang="en-US" b="1"/>
              <a:t>We’re Proud of Our Success at</a:t>
            </a:r>
            <a:r>
              <a:rPr lang="en-US" altLang="en-US"/>
              <a:t> (</a:t>
            </a:r>
            <a:r>
              <a:rPr lang="en-US" altLang="en-US" i="1"/>
              <a:t>builder name here</a:t>
            </a:r>
            <a:r>
              <a:rPr lang="en-US" altLang="en-US"/>
              <a:t>)</a:t>
            </a:r>
            <a:endParaRPr lang="en-US" altLang="en-US" b="1"/>
          </a:p>
          <a:p>
            <a:r>
              <a:rPr lang="en-US" altLang="en-US"/>
              <a:t>Use this slide to discuss the experience and track record of success of your building company. Bullet points may include years of experience, awards, achievement milestones, unique characteristics of your company or its approach to building … in other words, describe what makes you a great choice as builder.</a:t>
            </a:r>
          </a:p>
          <a:p>
            <a:endParaRPr lang="en-US" altLang="en-US"/>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0EF72E-5499-4E77-8163-A3018B01AEEA}" type="slidenum">
              <a:rPr lang="en-US" altLang="en-US"/>
              <a:pPr/>
              <a:t>25</a:t>
            </a:fld>
            <a:endParaRPr lang="en-US" altLang="en-US"/>
          </a:p>
        </p:txBody>
      </p:sp>
      <p:sp>
        <p:nvSpPr>
          <p:cNvPr id="57346" name="Rectangle 2"/>
          <p:cNvSpPr>
            <a:spLocks noChangeArrowheads="1" noTextEdit="1"/>
          </p:cNvSpPr>
          <p:nvPr>
            <p:ph type="sldImg"/>
          </p:nvPr>
        </p:nvSpPr>
        <p:spPr>
          <a:xfrm>
            <a:off x="1144588" y="685800"/>
            <a:ext cx="4572000" cy="3429000"/>
          </a:xfrm>
          <a:ln/>
        </p:spPr>
      </p:sp>
      <p:sp>
        <p:nvSpPr>
          <p:cNvPr id="57347" name="Rectangle 3"/>
          <p:cNvSpPr>
            <a:spLocks noGrp="1" noChangeArrowheads="1"/>
          </p:cNvSpPr>
          <p:nvPr>
            <p:ph type="body" idx="1"/>
          </p:nvPr>
        </p:nvSpPr>
        <p:spPr/>
        <p:txBody>
          <a:bodyPr/>
          <a:lstStyle/>
          <a:p>
            <a:r>
              <a:rPr lang="en-US" altLang="en-US" b="1"/>
              <a:t>(</a:t>
            </a:r>
            <a:r>
              <a:rPr lang="en-US" altLang="en-US" b="1" i="1"/>
              <a:t>builder name here</a:t>
            </a:r>
            <a:r>
              <a:rPr lang="en-US" altLang="en-US" b="1"/>
              <a:t>) Offers The Highest Level of Service</a:t>
            </a:r>
          </a:p>
          <a:p>
            <a:r>
              <a:rPr lang="en-US" altLang="en-US"/>
              <a:t>Include bullet points here related to special features of your customer service program such as organizational tools, walkthroughs, communications systems, and other practices or initiatives that are designed to enhance the quality of your customers buying and building experience.</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E52D75-7E04-4FC1-B783-98577F345A60}" type="slidenum">
              <a:rPr lang="en-US" altLang="en-US"/>
              <a:pPr/>
              <a:t>26</a:t>
            </a:fld>
            <a:endParaRPr lang="en-US" altLang="en-US"/>
          </a:p>
        </p:txBody>
      </p:sp>
      <p:sp>
        <p:nvSpPr>
          <p:cNvPr id="59394" name="Rectangle 2"/>
          <p:cNvSpPr>
            <a:spLocks noChangeArrowheads="1" noTextEdit="1"/>
          </p:cNvSpPr>
          <p:nvPr>
            <p:ph type="sldImg"/>
          </p:nvPr>
        </p:nvSpPr>
        <p:spPr>
          <a:xfrm>
            <a:off x="1144588" y="685800"/>
            <a:ext cx="4572000" cy="3429000"/>
          </a:xfrm>
          <a:ln/>
        </p:spPr>
      </p:sp>
      <p:sp>
        <p:nvSpPr>
          <p:cNvPr id="59395" name="Rectangle 3"/>
          <p:cNvSpPr>
            <a:spLocks noGrp="1" noChangeArrowheads="1"/>
          </p:cNvSpPr>
          <p:nvPr>
            <p:ph type="body" idx="1"/>
          </p:nvPr>
        </p:nvSpPr>
        <p:spPr/>
        <p:txBody>
          <a:bodyPr/>
          <a:lstStyle/>
          <a:p>
            <a:r>
              <a:rPr lang="en-US" altLang="en-US" b="1"/>
              <a:t>(</a:t>
            </a:r>
            <a:r>
              <a:rPr lang="en-US" altLang="en-US" b="1" i="1"/>
              <a:t>builder name here</a:t>
            </a:r>
            <a:r>
              <a:rPr lang="en-US" altLang="en-US" b="1"/>
              <a:t>) Quality Construction Features</a:t>
            </a:r>
          </a:p>
          <a:p>
            <a:r>
              <a:rPr lang="en-US" altLang="en-US"/>
              <a:t>Identify here some of the unique features of quality construction methods, materials and design utilized by your company to deliver a high quality home. Whenever possible, emphasize those elements of quality unique to your company.</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1DA2C0-7D13-4289-A1E4-99E93BBF1317}" type="slidenum">
              <a:rPr lang="en-US" altLang="en-US"/>
              <a:pPr/>
              <a:t>27</a:t>
            </a:fld>
            <a:endParaRPr lang="en-US" altLang="en-US"/>
          </a:p>
        </p:txBody>
      </p:sp>
      <p:sp>
        <p:nvSpPr>
          <p:cNvPr id="61442" name="Rectangle 2"/>
          <p:cNvSpPr>
            <a:spLocks noChangeArrowheads="1" noTextEdit="1"/>
          </p:cNvSpPr>
          <p:nvPr>
            <p:ph type="sldImg"/>
          </p:nvPr>
        </p:nvSpPr>
        <p:spPr>
          <a:xfrm>
            <a:off x="1144588" y="685800"/>
            <a:ext cx="4572000" cy="3429000"/>
          </a:xfrm>
          <a:ln/>
        </p:spPr>
      </p:sp>
      <p:sp>
        <p:nvSpPr>
          <p:cNvPr id="61443" name="Rectangle 3"/>
          <p:cNvSpPr>
            <a:spLocks noGrp="1" noChangeArrowheads="1"/>
          </p:cNvSpPr>
          <p:nvPr>
            <p:ph type="body" idx="1"/>
          </p:nvPr>
        </p:nvSpPr>
        <p:spPr/>
        <p:txBody>
          <a:bodyPr/>
          <a:lstStyle/>
          <a:p>
            <a:r>
              <a:rPr lang="en-US" altLang="en-US" b="1"/>
              <a:t>(</a:t>
            </a:r>
            <a:r>
              <a:rPr lang="en-US" altLang="en-US" b="1" i="1"/>
              <a:t>builder name here</a:t>
            </a:r>
            <a:r>
              <a:rPr lang="en-US" altLang="en-US" b="1"/>
              <a:t>) Offers Solid Warranty Protection</a:t>
            </a:r>
          </a:p>
          <a:p>
            <a:r>
              <a:rPr lang="en-US" altLang="en-US"/>
              <a:t>This slide will include bullet points describing the features of your warranty program – very important in bringing peace of mind to your customers and differentiating your company from the competition.</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BA63D1-C871-4A73-BC1B-B8EA32BB97B8}" type="slidenum">
              <a:rPr lang="en-US" altLang="en-US"/>
              <a:pPr/>
              <a:t>28</a:t>
            </a:fld>
            <a:endParaRPr lang="en-US" altLang="en-US"/>
          </a:p>
        </p:txBody>
      </p:sp>
      <p:sp>
        <p:nvSpPr>
          <p:cNvPr id="63490" name="Rectangle 2"/>
          <p:cNvSpPr>
            <a:spLocks noChangeArrowheads="1" noTextEdit="1"/>
          </p:cNvSpPr>
          <p:nvPr>
            <p:ph type="sldImg"/>
          </p:nvPr>
        </p:nvSpPr>
        <p:spPr>
          <a:xfrm>
            <a:off x="1144588" y="685800"/>
            <a:ext cx="4572000" cy="3429000"/>
          </a:xfrm>
          <a:ln/>
        </p:spPr>
      </p:sp>
      <p:sp>
        <p:nvSpPr>
          <p:cNvPr id="63491" name="Rectangle 3"/>
          <p:cNvSpPr>
            <a:spLocks noGrp="1" noChangeArrowheads="1"/>
          </p:cNvSpPr>
          <p:nvPr>
            <p:ph type="body" idx="1"/>
          </p:nvPr>
        </p:nvSpPr>
        <p:spPr/>
        <p:txBody>
          <a:bodyPr/>
          <a:lstStyle/>
          <a:p>
            <a:pPr>
              <a:lnSpc>
                <a:spcPct val="90000"/>
              </a:lnSpc>
            </a:pPr>
            <a:r>
              <a:rPr lang="en-US" altLang="en-US" b="1"/>
              <a:t>Let’s Get the Planning Started For Your New Home</a:t>
            </a:r>
          </a:p>
          <a:p>
            <a:pPr>
              <a:lnSpc>
                <a:spcPct val="90000"/>
              </a:lnSpc>
            </a:pPr>
            <a:r>
              <a:rPr lang="en-US" altLang="en-US"/>
              <a:t>List the steps in the process of preparing to break ground, such as deposits, lot selection, preliminary design or plan selection, options, finishing selections, financing approval, etc. to prepare your buyers. The better they understand the steps that need to be taken, the more comfortable they are with the process and the more helpful they can be. Taking the mystery out of the process makes it easier for them to ultimately make the commitment to proceed. </a:t>
            </a:r>
            <a:endParaRPr lang="en-US" altLang="en-US" b="1" u="sng"/>
          </a:p>
          <a:p>
            <a:pPr>
              <a:lnSpc>
                <a:spcPct val="90000"/>
              </a:lnSpc>
            </a:pPr>
            <a:endParaRPr lang="en-US" altLang="en-US" b="1" u="sng"/>
          </a:p>
          <a:p>
            <a:pPr>
              <a:lnSpc>
                <a:spcPct val="90000"/>
              </a:lnSpc>
            </a:pPr>
            <a:r>
              <a:rPr lang="en-US" altLang="en-US" b="1" u="sng"/>
              <a:t>THIS SLIDE HAS BEEN HIDDEN FROM YOUR PRESENTATION. </a:t>
            </a:r>
          </a:p>
          <a:p>
            <a:pPr>
              <a:lnSpc>
                <a:spcPct val="90000"/>
              </a:lnSpc>
            </a:pPr>
            <a:r>
              <a:rPr lang="en-US" altLang="en-US" b="1" i="1"/>
              <a:t>If you decide to use this slide in your presentation, be sure to check that it is not hidden. To check, do the following:</a:t>
            </a:r>
          </a:p>
          <a:p>
            <a:pPr>
              <a:lnSpc>
                <a:spcPct val="90000"/>
              </a:lnSpc>
            </a:pPr>
            <a:r>
              <a:rPr lang="en-US" altLang="en-US" b="1"/>
              <a:t>1. On the VIEW menu, click SLIDE SORTER. If a slide is hidden, you will see a gray strikethrough symbol over the slide number in the SLIDE SORTER View.</a:t>
            </a:r>
          </a:p>
          <a:p>
            <a:pPr>
              <a:lnSpc>
                <a:spcPct val="90000"/>
              </a:lnSpc>
            </a:pPr>
            <a:endParaRPr lang="en-US" altLang="en-US" b="1"/>
          </a:p>
          <a:p>
            <a:pPr>
              <a:lnSpc>
                <a:spcPct val="90000"/>
              </a:lnSpc>
            </a:pPr>
            <a:r>
              <a:rPr lang="en-US" altLang="en-US" b="1" u="sng"/>
              <a:t>To HIDE/UNHIDE a slide, do the following:</a:t>
            </a:r>
          </a:p>
          <a:p>
            <a:pPr>
              <a:lnSpc>
                <a:spcPct val="90000"/>
              </a:lnSpc>
            </a:pPr>
            <a:r>
              <a:rPr lang="en-US" altLang="en-US" b="1"/>
              <a:t>1. On the VIEW menu, click SLIDE SORTER.</a:t>
            </a:r>
          </a:p>
          <a:p>
            <a:pPr>
              <a:lnSpc>
                <a:spcPct val="90000"/>
              </a:lnSpc>
            </a:pPr>
            <a:r>
              <a:rPr lang="en-US" altLang="en-US" b="1"/>
              <a:t>2. Select the slide you wish to HIDE/UNHIDE.</a:t>
            </a:r>
          </a:p>
          <a:p>
            <a:pPr>
              <a:lnSpc>
                <a:spcPct val="90000"/>
              </a:lnSpc>
            </a:pPr>
            <a:r>
              <a:rPr lang="en-US" altLang="en-US" b="1"/>
              <a:t>3. On the SLIDE SHOW menu, click HIDE SLIDE.</a:t>
            </a:r>
          </a:p>
          <a:p>
            <a:pPr>
              <a:lnSpc>
                <a:spcPct val="90000"/>
              </a:lnSpc>
            </a:pPr>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3D855F-26FC-40AD-8CA6-547FE6066FCF}" type="slidenum">
              <a:rPr lang="en-US" altLang="en-US"/>
              <a:pPr/>
              <a:t>29</a:t>
            </a:fld>
            <a:endParaRPr lang="en-US" altLang="en-US"/>
          </a:p>
        </p:txBody>
      </p:sp>
      <p:sp>
        <p:nvSpPr>
          <p:cNvPr id="65538" name="Rectangle 2"/>
          <p:cNvSpPr>
            <a:spLocks noChangeArrowheads="1" noTextEdit="1"/>
          </p:cNvSpPr>
          <p:nvPr>
            <p:ph type="sldImg"/>
          </p:nvPr>
        </p:nvSpPr>
        <p:spPr>
          <a:xfrm>
            <a:off x="1144588" y="685800"/>
            <a:ext cx="4572000" cy="3429000"/>
          </a:xfrm>
          <a:ln/>
        </p:spPr>
      </p:sp>
      <p:sp>
        <p:nvSpPr>
          <p:cNvPr id="65539" name="Rectangle 3"/>
          <p:cNvSpPr>
            <a:spLocks noGrp="1" noChangeArrowheads="1"/>
          </p:cNvSpPr>
          <p:nvPr>
            <p:ph type="body" idx="1"/>
          </p:nvPr>
        </p:nvSpPr>
        <p:spPr/>
        <p:txBody>
          <a:bodyPr/>
          <a:lstStyle/>
          <a:p>
            <a:r>
              <a:rPr lang="en-US" altLang="en-US" b="1"/>
              <a:t>While Your New Home Is Under Construction</a:t>
            </a:r>
          </a:p>
          <a:p>
            <a:r>
              <a:rPr lang="en-US" altLang="en-US"/>
              <a:t>This slide is used to educate your buyers as to the do’s and don’t’s important to their role while the new home is under construction. This might include an understanding of selections cut-offs, site visitation policies, change order procedures and other details important to maximizing cooperation and minimizing delays.</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3DCC10-ACF1-4815-87B5-790C7A33509A}" type="slidenum">
              <a:rPr lang="en-US" altLang="en-US"/>
              <a:pPr/>
              <a:t>3</a:t>
            </a:fld>
            <a:endParaRPr lang="en-US" altLang="en-US"/>
          </a:p>
        </p:txBody>
      </p:sp>
      <p:sp>
        <p:nvSpPr>
          <p:cNvPr id="25602" name="Rectangle 2"/>
          <p:cNvSpPr>
            <a:spLocks noChangeArrowheads="1" noTextEdit="1"/>
          </p:cNvSpPr>
          <p:nvPr>
            <p:ph type="sldImg"/>
          </p:nvPr>
        </p:nvSpPr>
        <p:spPr>
          <a:ln/>
        </p:spPr>
      </p:sp>
      <p:sp>
        <p:nvSpPr>
          <p:cNvPr id="25603" name="Rectangle 3"/>
          <p:cNvSpPr>
            <a:spLocks noGrp="1" noChangeArrowheads="1"/>
          </p:cNvSpPr>
          <p:nvPr>
            <p:ph type="body" idx="1"/>
          </p:nvPr>
        </p:nvSpPr>
        <p:spPr/>
        <p:txBody>
          <a:bodyPr/>
          <a:lstStyle/>
          <a:p>
            <a:r>
              <a:rPr lang="en-US" altLang="en-US" b="1">
                <a:cs typeface="Times New Roman" panose="02020603050405020304" pitchFamily="18" charset="0"/>
              </a:rPr>
              <a:t>Certified New Home Specialist™ Sales Philosophy – </a:t>
            </a:r>
            <a:r>
              <a:rPr lang="en-US" altLang="en-US">
                <a:cs typeface="Times New Roman" panose="02020603050405020304" pitchFamily="18" charset="0"/>
              </a:rPr>
              <a:t>The main message here is one highly emphasized in the Certified New Home Specialist™ training; our success in this business is built on truly caring what’s best for our customers. This slide can be used to introduce your CNHS certification and begin to show your customers how your expertise will benefit them.</a:t>
            </a:r>
            <a:endParaRPr lang="en-US" altLang="en-US" b="1">
              <a:cs typeface="Times New Roman" panose="02020603050405020304" pitchFamily="18" charset="0"/>
            </a:endParaRPr>
          </a:p>
          <a:p>
            <a:r>
              <a:rPr lang="en-US" altLang="en-US" b="1" i="1">
                <a:cs typeface="Times New Roman" panose="02020603050405020304" pitchFamily="18" charset="0"/>
              </a:rPr>
              <a:t>Helping People Make Decisions That Are Good For Them</a:t>
            </a:r>
          </a:p>
          <a:p>
            <a:r>
              <a:rPr lang="en-US" altLang="en-US" b="1" i="1">
                <a:cs typeface="Times New Roman" panose="02020603050405020304" pitchFamily="18" charset="0"/>
              </a:rPr>
              <a:t>“</a:t>
            </a:r>
            <a:r>
              <a:rPr lang="en-US" altLang="en-US">
                <a:cs typeface="Times New Roman" panose="02020603050405020304" pitchFamily="18" charset="0"/>
              </a:rPr>
              <a:t>As a prospective new home buyer, there are many questions to answer, a wide variety of builders and communities to evaluate, and a multitude of choices and options to consider. Unfortunately for many, the new home buying process seems so confusing, they simply give up on their dream. That's where my experience and training come in. As a Certified New Home Specialist™, I'm able to provide the guidance, market information, organizational tools and guidance to help you sort through the confusing issues and take control of the process. I'm dedicated to helping you make the very best decisions in building or buying your new home. Together we can make your new home dream come true.”</a:t>
            </a:r>
          </a:p>
          <a:p>
            <a:endParaRPr lang="en-US" altLang="en-US"/>
          </a:p>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DAF1B3-6C32-43FB-BD0C-C965A9B20808}" type="slidenum">
              <a:rPr lang="en-US" altLang="en-US"/>
              <a:pPr/>
              <a:t>30</a:t>
            </a:fld>
            <a:endParaRPr lang="en-US" altLang="en-US"/>
          </a:p>
        </p:txBody>
      </p:sp>
      <p:sp>
        <p:nvSpPr>
          <p:cNvPr id="67586" name="Rectangle 2"/>
          <p:cNvSpPr>
            <a:spLocks noChangeArrowheads="1" noTextEdit="1"/>
          </p:cNvSpPr>
          <p:nvPr>
            <p:ph type="sldImg"/>
          </p:nvPr>
        </p:nvSpPr>
        <p:spPr>
          <a:xfrm>
            <a:off x="1144588" y="685800"/>
            <a:ext cx="4572000" cy="3429000"/>
          </a:xfrm>
          <a:ln/>
        </p:spPr>
      </p:sp>
      <p:sp>
        <p:nvSpPr>
          <p:cNvPr id="67587" name="Rectangle 3"/>
          <p:cNvSpPr>
            <a:spLocks noGrp="1" noChangeArrowheads="1"/>
          </p:cNvSpPr>
          <p:nvPr>
            <p:ph type="body" idx="1"/>
          </p:nvPr>
        </p:nvSpPr>
        <p:spPr/>
        <p:txBody>
          <a:bodyPr/>
          <a:lstStyle/>
          <a:p>
            <a:r>
              <a:rPr lang="en-US" altLang="en-US" b="1"/>
              <a:t>Preparing For Closing and Move-in</a:t>
            </a:r>
          </a:p>
          <a:p>
            <a:r>
              <a:rPr lang="en-US" altLang="en-US"/>
              <a:t>To prepare for a smooth closing, bullets here could identify the steps in the process, timing considerations and responsibilities of the parties.</a:t>
            </a:r>
            <a:endParaRPr lang="en-US" altLang="en-US" b="1" u="sng"/>
          </a:p>
          <a:p>
            <a:endParaRPr lang="en-US" altLang="en-US" b="1" u="sng"/>
          </a:p>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0DAF39-E0E2-45BA-99AB-BD5EA4AB3E68}" type="slidenum">
              <a:rPr lang="en-US" altLang="en-US"/>
              <a:pPr/>
              <a:t>31</a:t>
            </a:fld>
            <a:endParaRPr lang="en-US" altLang="en-US"/>
          </a:p>
        </p:txBody>
      </p:sp>
      <p:sp>
        <p:nvSpPr>
          <p:cNvPr id="69634" name="Rectangle 2"/>
          <p:cNvSpPr>
            <a:spLocks noChangeArrowheads="1" noTextEdit="1"/>
          </p:cNvSpPr>
          <p:nvPr>
            <p:ph type="sldImg"/>
          </p:nvPr>
        </p:nvSpPr>
        <p:spPr>
          <a:xfrm>
            <a:off x="1144588" y="685800"/>
            <a:ext cx="4572000" cy="3429000"/>
          </a:xfrm>
          <a:ln/>
        </p:spPr>
      </p:sp>
      <p:sp>
        <p:nvSpPr>
          <p:cNvPr id="69635"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17E983-BCCF-4ECD-9AA3-B66EE7942E03}" type="slidenum">
              <a:rPr lang="en-US" altLang="en-US"/>
              <a:pPr/>
              <a:t>32</a:t>
            </a:fld>
            <a:endParaRPr lang="en-US" altLang="en-US"/>
          </a:p>
        </p:txBody>
      </p:sp>
      <p:sp>
        <p:nvSpPr>
          <p:cNvPr id="71682" name="Rectangle 2"/>
          <p:cNvSpPr>
            <a:spLocks noChangeArrowheads="1" noTextEdit="1"/>
          </p:cNvSpPr>
          <p:nvPr>
            <p:ph type="sldImg"/>
          </p:nvPr>
        </p:nvSpPr>
        <p:spPr>
          <a:xfrm>
            <a:off x="1144588" y="685800"/>
            <a:ext cx="4572000" cy="3429000"/>
          </a:xfrm>
          <a:ln/>
        </p:spPr>
      </p:sp>
      <p:sp>
        <p:nvSpPr>
          <p:cNvPr id="71683"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58E1F4-864C-4329-99A7-F090968F022E}" type="slidenum">
              <a:rPr lang="en-US" altLang="en-US"/>
              <a:pPr/>
              <a:t>33</a:t>
            </a:fld>
            <a:endParaRPr lang="en-US" altLang="en-US"/>
          </a:p>
        </p:txBody>
      </p:sp>
      <p:sp>
        <p:nvSpPr>
          <p:cNvPr id="73730" name="Rectangle 2"/>
          <p:cNvSpPr>
            <a:spLocks noChangeArrowheads="1" noTextEdit="1"/>
          </p:cNvSpPr>
          <p:nvPr>
            <p:ph type="sldImg"/>
          </p:nvPr>
        </p:nvSpPr>
        <p:spPr>
          <a:xfrm>
            <a:off x="1144588" y="685800"/>
            <a:ext cx="4572000" cy="3429000"/>
          </a:xfrm>
          <a:ln/>
        </p:spPr>
      </p:sp>
      <p:sp>
        <p:nvSpPr>
          <p:cNvPr id="73731"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7158F0-7B81-4F5B-9EBD-EE3B11500E20}" type="slidenum">
              <a:rPr lang="en-US" altLang="en-US"/>
              <a:pPr/>
              <a:t>34</a:t>
            </a:fld>
            <a:endParaRPr lang="en-US" altLang="en-US"/>
          </a:p>
        </p:txBody>
      </p:sp>
      <p:sp>
        <p:nvSpPr>
          <p:cNvPr id="75778" name="Rectangle 2"/>
          <p:cNvSpPr>
            <a:spLocks noChangeArrowheads="1" noTextEdit="1"/>
          </p:cNvSpPr>
          <p:nvPr>
            <p:ph type="sldImg"/>
          </p:nvPr>
        </p:nvSpPr>
        <p:spPr>
          <a:xfrm>
            <a:off x="1144588" y="685800"/>
            <a:ext cx="4572000" cy="3429000"/>
          </a:xfrm>
          <a:ln/>
        </p:spPr>
      </p:sp>
      <p:sp>
        <p:nvSpPr>
          <p:cNvPr id="75779"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6116F4-33A3-461B-8F29-87E9F42C4465}" type="slidenum">
              <a:rPr lang="en-US" altLang="en-US"/>
              <a:pPr/>
              <a:t>4</a:t>
            </a:fld>
            <a:endParaRPr lang="en-US" altLang="en-US"/>
          </a:p>
        </p:txBody>
      </p:sp>
      <p:sp>
        <p:nvSpPr>
          <p:cNvPr id="26626" name="Rectangle 2"/>
          <p:cNvSpPr>
            <a:spLocks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altLang="en-US" b="1">
                <a:cs typeface="Times New Roman" panose="02020603050405020304" pitchFamily="18" charset="0"/>
              </a:rPr>
              <a:t>Support of a Certified New Home Specialist™ - </a:t>
            </a:r>
            <a:r>
              <a:rPr lang="en-US" altLang="en-US">
                <a:cs typeface="Times New Roman" panose="02020603050405020304" pitchFamily="18" charset="0"/>
              </a:rPr>
              <a:t>This group of slides is designed to help you demonstrate the many important services you can provide during the new home buying and building processes. As you discuss each area of service, you have an opportunity to demonstrate your expertise and the value you bring as a sales representative. Remember to ask questions in each area of service to better understand your customers’ attitudes, concerns and perspectives.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Understand the Decision-Making Process</a:t>
            </a:r>
            <a:endParaRPr lang="en-US" altLang="en-US">
              <a:cs typeface="Times New Roman" panose="02020603050405020304" pitchFamily="18" charset="0"/>
            </a:endParaRPr>
          </a:p>
          <a:p>
            <a:r>
              <a:rPr lang="en-US" altLang="en-US">
                <a:cs typeface="Times New Roman" panose="02020603050405020304" pitchFamily="18" charset="0"/>
              </a:rPr>
              <a:t>“By helping you understand the six areas of decision-making important to the new home buying process, I can create an action plan to help you organize your time and energy most effectively. At the same time, we'll make sure we cover all the areas critical to making your best choices and decisions.”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Determine Your Design Needs</a:t>
            </a:r>
            <a:endParaRPr lang="en-US" altLang="en-US">
              <a:cs typeface="Times New Roman" panose="02020603050405020304" pitchFamily="18" charset="0"/>
            </a:endParaRPr>
          </a:p>
          <a:p>
            <a:r>
              <a:rPr lang="en-US" altLang="en-US">
                <a:cs typeface="Times New Roman" panose="02020603050405020304" pitchFamily="18" charset="0"/>
              </a:rPr>
              <a:t>“Using a special series of forms, I'll help you organize and prioritize information important to creating or selecting a design that's best for your specific needs.”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Compare Neighborhoods</a:t>
            </a:r>
            <a:endParaRPr lang="en-US" altLang="en-US">
              <a:cs typeface="Times New Roman" panose="02020603050405020304" pitchFamily="18" charset="0"/>
            </a:endParaRPr>
          </a:p>
          <a:p>
            <a:r>
              <a:rPr lang="en-US" altLang="en-US">
                <a:cs typeface="Times New Roman" panose="02020603050405020304" pitchFamily="18" charset="0"/>
              </a:rPr>
              <a:t>“Through my experience and the many resources available to me, I'll help you find the community that offers the best combination of value and amenities to compliment your lifestyle.”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Select the Best Building Site</a:t>
            </a:r>
            <a:endParaRPr lang="en-US" altLang="en-US">
              <a:cs typeface="Times New Roman" panose="02020603050405020304" pitchFamily="18" charset="0"/>
            </a:endParaRPr>
          </a:p>
          <a:p>
            <a:r>
              <a:rPr lang="en-US" altLang="en-US">
                <a:cs typeface="Times New Roman" panose="02020603050405020304" pitchFamily="18" charset="0"/>
              </a:rPr>
              <a:t>“We'll identify the various considerations important in comparing one building site to another. I can provide another specialized form to help organize this site evaluation.”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Choose the Right Builder</a:t>
            </a:r>
            <a:endParaRPr lang="en-US" altLang="en-US">
              <a:cs typeface="Times New Roman" panose="02020603050405020304" pitchFamily="18" charset="0"/>
            </a:endParaRPr>
          </a:p>
          <a:p>
            <a:r>
              <a:rPr lang="en-US" altLang="en-US">
                <a:cs typeface="Times New Roman" panose="02020603050405020304" pitchFamily="18" charset="0"/>
              </a:rPr>
              <a:t>“One of the most important decisions you'll make is choosing your builder. As a new home specialist, I make it my business to know who's who and what's going on in new construction in our area. Once we more clearly identify your needs and interests, we'll zero in on the best builders to consider for your new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Analyze Affordability and Financing</a:t>
            </a:r>
            <a:endParaRPr lang="en-US" altLang="en-US">
              <a:cs typeface="Times New Roman" panose="02020603050405020304" pitchFamily="18" charset="0"/>
            </a:endParaRPr>
          </a:p>
          <a:p>
            <a:r>
              <a:rPr lang="en-US" altLang="en-US">
                <a:cs typeface="Times New Roman" panose="02020603050405020304" pitchFamily="18" charset="0"/>
              </a:rPr>
              <a:t>“Another important area is establishing a realistic budget and analyzing various financing options. I'll help you understand the options available for construction and permanent financing and assist you through the process of securing any financing you will need.”</a:t>
            </a:r>
          </a:p>
          <a:p>
            <a:endParaRPr lang="en-US" altLang="en-US">
              <a:cs typeface="Times New Roman" panose="02020603050405020304" pitchFamily="18" charset="0"/>
            </a:endParaRPr>
          </a:p>
          <a:p>
            <a:r>
              <a:rPr lang="en-US" altLang="en-US">
                <a:cs typeface="Times New Roman" panose="02020603050405020304" pitchFamily="18" charset="0"/>
              </a:rPr>
              <a:t>Continued On Next Slide…</a:t>
            </a:r>
            <a:endParaRPr lang="en-US" altLang="en-US"/>
          </a:p>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61CFC7-FE37-40DD-B894-650DFEB7BF7D}" type="slidenum">
              <a:rPr lang="en-US" altLang="en-US"/>
              <a:pPr/>
              <a:t>5</a:t>
            </a:fld>
            <a:endParaRPr lang="en-US" altLang="en-US"/>
          </a:p>
        </p:txBody>
      </p:sp>
      <p:sp>
        <p:nvSpPr>
          <p:cNvPr id="27650" name="Rectangle 2"/>
          <p:cNvSpPr>
            <a:spLocks noChangeArrowheads="1" noTextEdit="1"/>
          </p:cNvSpPr>
          <p:nvPr>
            <p:ph type="sldImg"/>
          </p:nvPr>
        </p:nvSpPr>
        <p:spPr>
          <a:ln/>
        </p:spPr>
      </p:sp>
      <p:sp>
        <p:nvSpPr>
          <p:cNvPr id="27651" name="Rectangle 3"/>
          <p:cNvSpPr>
            <a:spLocks noGrp="1" noChangeArrowheads="1"/>
          </p:cNvSpPr>
          <p:nvPr>
            <p:ph type="body" idx="1"/>
          </p:nvPr>
        </p:nvSpPr>
        <p:spPr/>
        <p:txBody>
          <a:bodyPr/>
          <a:lstStyle/>
          <a:p>
            <a:r>
              <a:rPr lang="en-US" altLang="en-US">
                <a:latin typeface="Symbol" panose="05050102010706020507" pitchFamily="18" charset="2"/>
                <a:cs typeface="Times New Roman" panose="02020603050405020304" pitchFamily="18" charset="0"/>
              </a:rPr>
              <a:t>…Continued From Previous Slide:</a:t>
            </a:r>
          </a:p>
          <a:p>
            <a:endParaRPr lang="en-US" altLang="en-US">
              <a:latin typeface="Symbol" panose="05050102010706020507" pitchFamily="18" charset="2"/>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Compare Costs and Specifications</a:t>
            </a:r>
            <a:endParaRPr lang="en-US" altLang="en-US">
              <a:cs typeface="Times New Roman" panose="02020603050405020304" pitchFamily="18" charset="0"/>
            </a:endParaRPr>
          </a:p>
          <a:p>
            <a:r>
              <a:rPr lang="en-US" altLang="en-US">
                <a:cs typeface="Times New Roman" panose="02020603050405020304" pitchFamily="18" charset="0"/>
              </a:rPr>
              <a:t>“It's often confusing comparing pricing and allowances from various builders. At the same time, it's important to clearly understand exactly what </a:t>
            </a:r>
            <a:r>
              <a:rPr lang="en-US" altLang="en-US" i="1">
                <a:cs typeface="Times New Roman" panose="02020603050405020304" pitchFamily="18" charset="0"/>
              </a:rPr>
              <a:t>is</a:t>
            </a:r>
            <a:r>
              <a:rPr lang="en-US" altLang="en-US">
                <a:cs typeface="Times New Roman" panose="02020603050405020304" pitchFamily="18" charset="0"/>
              </a:rPr>
              <a:t> and what is </a:t>
            </a:r>
            <a:r>
              <a:rPr lang="en-US" altLang="en-US" i="1">
                <a:cs typeface="Times New Roman" panose="02020603050405020304" pitchFamily="18" charset="0"/>
              </a:rPr>
              <a:t>not</a:t>
            </a:r>
            <a:r>
              <a:rPr lang="en-US" altLang="en-US">
                <a:cs typeface="Times New Roman" panose="02020603050405020304" pitchFamily="18" charset="0"/>
              </a:rPr>
              <a:t> included in the builder’s pricing. Using my CNHS™ checklists, I can help you more easily make these comparisons.”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Evaluate Quality, Design and Value</a:t>
            </a:r>
            <a:endParaRPr lang="en-US" altLang="en-US">
              <a:cs typeface="Times New Roman" panose="02020603050405020304" pitchFamily="18" charset="0"/>
            </a:endParaRPr>
          </a:p>
          <a:p>
            <a:r>
              <a:rPr lang="en-US" altLang="en-US">
                <a:cs typeface="Times New Roman" panose="02020603050405020304" pitchFamily="18" charset="0"/>
              </a:rPr>
              <a:t>“I can also help you understand terminology and specific factors that contribute to assuring the quality of your new home. I'll help you understand important factors contributing to good design to help determine which options will create overall lasting value.”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Sell Your Existing Home</a:t>
            </a:r>
            <a:endParaRPr lang="en-US" altLang="en-US">
              <a:cs typeface="Times New Roman" panose="02020603050405020304" pitchFamily="18" charset="0"/>
            </a:endParaRPr>
          </a:p>
          <a:p>
            <a:r>
              <a:rPr lang="en-US" altLang="en-US">
                <a:cs typeface="Times New Roman" panose="02020603050405020304" pitchFamily="18" charset="0"/>
              </a:rPr>
              <a:t>“If you have an existing home to sell, I can help you determine its market value, establish the best asking price and provide all the marketing expertise and support you'll need.”</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Finalize Contracts and Paperwork</a:t>
            </a:r>
            <a:endParaRPr lang="en-US" altLang="en-US">
              <a:cs typeface="Times New Roman" panose="02020603050405020304" pitchFamily="18" charset="0"/>
            </a:endParaRPr>
          </a:p>
          <a:p>
            <a:r>
              <a:rPr lang="en-US" altLang="en-US">
                <a:cs typeface="Times New Roman" panose="02020603050405020304" pitchFamily="18" charset="0"/>
              </a:rPr>
              <a:t>“I can provide guidance and assistance that will help you understand and finalize the paperwork necessary for the purchase and construction of your new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Organize Selections and Allowances</a:t>
            </a:r>
            <a:endParaRPr lang="en-US" altLang="en-US">
              <a:cs typeface="Times New Roman" panose="02020603050405020304" pitchFamily="18" charset="0"/>
            </a:endParaRPr>
          </a:p>
          <a:p>
            <a:r>
              <a:rPr lang="en-US" altLang="en-US">
                <a:cs typeface="Times New Roman" panose="02020603050405020304" pitchFamily="18" charset="0"/>
              </a:rPr>
              <a:t>“Some of the most difficult challenges in building a new home involve finalizing selections on time and controlling the costs of allowance items. Using a specially designed flow chart, I can help you organize this area most effectively.”</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Coordinate Move-In and Closing</a:t>
            </a:r>
            <a:endParaRPr lang="en-US" altLang="en-US">
              <a:cs typeface="Times New Roman" panose="02020603050405020304" pitchFamily="18" charset="0"/>
            </a:endParaRPr>
          </a:p>
          <a:p>
            <a:r>
              <a:rPr lang="en-US" altLang="en-US">
                <a:cs typeface="Times New Roman" panose="02020603050405020304" pitchFamily="18" charset="0"/>
              </a:rPr>
              <a:t>“I’ll also assist you when it comes time to coordinate various aspects of taking occupancy of your new home, as well as finalizing the details necessary for closing the escrow.”</a:t>
            </a:r>
          </a:p>
          <a:p>
            <a:endParaRPr lang="en-US" altLang="en-US"/>
          </a:p>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DDF83F-4FA8-482A-92A3-EAA7836CFE31}" type="slidenum">
              <a:rPr lang="en-US" altLang="en-US"/>
              <a:pPr/>
              <a:t>6</a:t>
            </a:fld>
            <a:endParaRPr lang="en-US" altLang="en-US"/>
          </a:p>
        </p:txBody>
      </p:sp>
      <p:sp>
        <p:nvSpPr>
          <p:cNvPr id="28674" name="Rectangle 2"/>
          <p:cNvSpPr>
            <a:spLocks noChangeArrowheads="1" noTextEdit="1"/>
          </p:cNvSpPr>
          <p:nvPr>
            <p:ph type="sldImg"/>
          </p:nvPr>
        </p:nvSpPr>
        <p:spPr>
          <a:ln/>
        </p:spPr>
      </p:sp>
      <p:sp>
        <p:nvSpPr>
          <p:cNvPr id="28675" name="Rectangle 3"/>
          <p:cNvSpPr>
            <a:spLocks noGrp="1" noChangeArrowheads="1"/>
          </p:cNvSpPr>
          <p:nvPr>
            <p:ph type="body" idx="1"/>
          </p:nvPr>
        </p:nvSpPr>
        <p:spPr/>
        <p:txBody>
          <a:bodyPr/>
          <a:lstStyle/>
          <a:p>
            <a:r>
              <a:rPr lang="en-US" altLang="en-US" b="1">
                <a:cs typeface="Times New Roman" panose="02020603050405020304" pitchFamily="18" charset="0"/>
              </a:rPr>
              <a:t>New Home Buyers Decisions – </a:t>
            </a:r>
            <a:r>
              <a:rPr lang="en-US" altLang="en-US">
                <a:cs typeface="Times New Roman" panose="02020603050405020304" pitchFamily="18" charset="0"/>
              </a:rPr>
              <a:t>The Six Areas of Buyers Decision-Making is one of the important fundamental concepts taught in the Certified New Home Specialist™ training. This is where we teach our customers how to most successfully make their best choice in a builder, community and new home. These areas become the foundation of effectively qualifying and ultimately, closing the sale. Review your CNHS training to make the most effective use of this slide.</a:t>
            </a:r>
            <a:endParaRPr lang="en-US" altLang="en-US" b="1">
              <a:cs typeface="Times New Roman" panose="02020603050405020304" pitchFamily="18" charset="0"/>
            </a:endParaRPr>
          </a:p>
          <a:p>
            <a:r>
              <a:rPr lang="en-US" altLang="en-US">
                <a:cs typeface="Times New Roman" panose="02020603050405020304" pitchFamily="18" charset="0"/>
              </a:rPr>
              <a:t>	“To make your best choice in a new home, it’s important to recognize that information must be gathered and decisions made in these six important areas. By identifying what you already know and what you have yet to learn or decide, we can establish a plan of action to help you make the most of your time and energy. Most importantly, by thoroughly addressing each of these areas, you will ultimately find the greatest value and satisfaction in your new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Needs and Motivations</a:t>
            </a:r>
            <a:endParaRPr lang="en-US" altLang="en-US">
              <a:cs typeface="Times New Roman" panose="02020603050405020304" pitchFamily="18" charset="0"/>
            </a:endParaRPr>
          </a:p>
          <a:p>
            <a:r>
              <a:rPr lang="en-US" altLang="en-US">
                <a:cs typeface="Times New Roman" panose="02020603050405020304" pitchFamily="18" charset="0"/>
              </a:rPr>
              <a:t>“Using our Design Information Organizer form, you can more easily identify and prioritize the design requirements that best meet your needs. Through this process, it’s also important for you to come to terms with the real motivations that are driving your desire for a new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Timing and Commitment</a:t>
            </a:r>
            <a:endParaRPr lang="en-US" altLang="en-US">
              <a:cs typeface="Times New Roman" panose="02020603050405020304" pitchFamily="18" charset="0"/>
            </a:endParaRPr>
          </a:p>
          <a:p>
            <a:r>
              <a:rPr lang="en-US" altLang="en-US">
                <a:cs typeface="Times New Roman" panose="02020603050405020304" pitchFamily="18" charset="0"/>
              </a:rPr>
              <a:t>“We need to explore your timing relative to the realities of construction, land availability and builders requirements. We also need to identify exactly what has to happen to allow you to make a confident and well-informed commitment to your new home purchase.”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Location and Home Site</a:t>
            </a:r>
            <a:endParaRPr lang="en-US" altLang="en-US">
              <a:cs typeface="Times New Roman" panose="02020603050405020304" pitchFamily="18" charset="0"/>
            </a:endParaRPr>
          </a:p>
          <a:p>
            <a:r>
              <a:rPr lang="en-US" altLang="en-US">
                <a:cs typeface="Times New Roman" panose="02020603050405020304" pitchFamily="18" charset="0"/>
              </a:rPr>
              <a:t>“In choosing your new home community, it’s important to explore the impact of various available locations on your lifestyle and your investment. Once the general location is determined, we must then evaluate the available building sites, considering the many factors that will impact your best use of the property.”</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Design and Quality</a:t>
            </a:r>
            <a:endParaRPr lang="en-US" altLang="en-US">
              <a:cs typeface="Times New Roman" panose="02020603050405020304" pitchFamily="18" charset="0"/>
            </a:endParaRPr>
          </a:p>
          <a:p>
            <a:r>
              <a:rPr lang="en-US" altLang="en-US">
                <a:cs typeface="Times New Roman" panose="02020603050405020304" pitchFamily="18" charset="0"/>
              </a:rPr>
              <a:t>“This area of decision-making involves analyzing design options and understanding the details related to quality construction.”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Builder and Sales Support</a:t>
            </a:r>
            <a:endParaRPr lang="en-US" altLang="en-US">
              <a:cs typeface="Times New Roman" panose="02020603050405020304" pitchFamily="18" charset="0"/>
            </a:endParaRPr>
          </a:p>
          <a:p>
            <a:r>
              <a:rPr lang="en-US" altLang="en-US">
                <a:cs typeface="Times New Roman" panose="02020603050405020304" pitchFamily="18" charset="0"/>
              </a:rPr>
              <a:t>“Decision-making in this area involves determining what type of builder and what form of sales support is best for your project and your personal preferences.”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Costs and Financing</a:t>
            </a:r>
            <a:endParaRPr lang="en-US" altLang="en-US">
              <a:cs typeface="Times New Roman" panose="02020603050405020304" pitchFamily="18" charset="0"/>
            </a:endParaRPr>
          </a:p>
          <a:p>
            <a:r>
              <a:rPr lang="en-US" altLang="en-US">
                <a:cs typeface="Times New Roman" panose="02020603050405020304" pitchFamily="18" charset="0"/>
              </a:rPr>
              <a:t>“In this area, we must focus on establishing a realistic budget, understanding pricing, allowances and options, and then structure the best financial package to support the construction and/or purchase of your new home.”</a:t>
            </a:r>
          </a:p>
          <a:p>
            <a:endParaRPr lang="en-US" altLang="en-US"/>
          </a:p>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575C4C-661E-4769-ADF8-4D81A9848DFA}" type="slidenum">
              <a:rPr lang="en-US" altLang="en-US"/>
              <a:pPr/>
              <a:t>7</a:t>
            </a:fld>
            <a:endParaRPr lang="en-US" altLang="en-US"/>
          </a:p>
        </p:txBody>
      </p:sp>
      <p:sp>
        <p:nvSpPr>
          <p:cNvPr id="29698" name="Rectangle 2"/>
          <p:cNvSpPr>
            <a:spLocks noChangeArrowheads="1" noTextEdit="1"/>
          </p:cNvSpPr>
          <p:nvPr>
            <p:ph type="sldImg"/>
          </p:nvPr>
        </p:nvSpPr>
        <p:spPr>
          <a:ln/>
        </p:spPr>
      </p:sp>
      <p:sp>
        <p:nvSpPr>
          <p:cNvPr id="29699" name="Rectangle 3"/>
          <p:cNvSpPr>
            <a:spLocks noGrp="1" noChangeArrowheads="1"/>
          </p:cNvSpPr>
          <p:nvPr>
            <p:ph type="body" idx="1"/>
          </p:nvPr>
        </p:nvSpPr>
        <p:spPr/>
        <p:txBody>
          <a:bodyPr/>
          <a:lstStyle/>
          <a:p>
            <a:r>
              <a:rPr lang="en-US" altLang="en-US" b="1">
                <a:cs typeface="Times New Roman" panose="02020603050405020304" pitchFamily="18" charset="0"/>
              </a:rPr>
              <a:t>CNHS Organizational Forms and Checklists </a:t>
            </a:r>
            <a:r>
              <a:rPr lang="en-US" altLang="en-US">
                <a:cs typeface="Times New Roman" panose="02020603050405020304" pitchFamily="18" charset="0"/>
              </a:rPr>
              <a:t>– This slide identifies a series of Certified New Home Specialist™ forms and checklists designed for use with your new home buyers. These forms are intended to be helpful initially as sales tools to convince prospects of the value of your representation. After prospects have committed to working with you as their agent, you can then offer the forms and checklists to help them in their planning and organization. These forms, as well as a description of their use, can be found in the CNHS </a:t>
            </a:r>
            <a:r>
              <a:rPr lang="en-US" altLang="en-US" i="1">
                <a:cs typeface="Times New Roman" panose="02020603050405020304" pitchFamily="18" charset="0"/>
              </a:rPr>
              <a:t>Buyer Representation Guide</a:t>
            </a:r>
            <a:r>
              <a:rPr lang="en-US" altLang="en-US">
                <a:cs typeface="Times New Roman" panose="02020603050405020304" pitchFamily="18" charset="0"/>
              </a:rPr>
              <a:t> included in the complete </a:t>
            </a:r>
            <a:r>
              <a:rPr lang="en-US" altLang="en-US" i="1">
                <a:cs typeface="Times New Roman" panose="02020603050405020304" pitchFamily="18" charset="0"/>
              </a:rPr>
              <a:t>Certified New Home Sales System™</a:t>
            </a:r>
            <a:r>
              <a:rPr lang="en-US" altLang="en-US">
                <a:cs typeface="Times New Roman" panose="02020603050405020304" pitchFamily="18" charset="0"/>
              </a:rPr>
              <a:t>.</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Pre-Construction Planning Checklist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Building Site Evaluation Checklist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Design Information Organizer</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Construction Specifications Checklist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Sample Residential Construction Scheduling Flow Chart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Construction Agreement Checklist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Selection Scheduling Flow Chart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Selection Forms</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B20AF3-CAA9-4094-9EC5-4CD2F0C97A6A}" type="slidenum">
              <a:rPr lang="en-US" altLang="en-US"/>
              <a:pPr/>
              <a:t>8</a:t>
            </a:fld>
            <a:endParaRPr lang="en-US" altLang="en-US"/>
          </a:p>
        </p:txBody>
      </p:sp>
      <p:sp>
        <p:nvSpPr>
          <p:cNvPr id="30722" name="Rectangle 2"/>
          <p:cNvSpPr>
            <a:spLocks noChangeArrowheads="1" noTextEdit="1"/>
          </p:cNvSpPr>
          <p:nvPr>
            <p:ph type="sldImg"/>
          </p:nvPr>
        </p:nvSpPr>
        <p:spPr>
          <a:ln/>
        </p:spPr>
      </p:sp>
      <p:sp>
        <p:nvSpPr>
          <p:cNvPr id="30723" name="Rectangle 3"/>
          <p:cNvSpPr>
            <a:spLocks noGrp="1" noChangeArrowheads="1"/>
          </p:cNvSpPr>
          <p:nvPr>
            <p:ph type="body" idx="1"/>
          </p:nvPr>
        </p:nvSpPr>
        <p:spPr/>
        <p:txBody>
          <a:bodyPr/>
          <a:lstStyle/>
          <a:p>
            <a:r>
              <a:rPr lang="en-US" altLang="en-US" b="1">
                <a:cs typeface="Times New Roman" panose="02020603050405020304" pitchFamily="18" charset="0"/>
              </a:rPr>
              <a:t>Advice During the Planning Process – </a:t>
            </a:r>
            <a:r>
              <a:rPr lang="en-US" altLang="en-US">
                <a:cs typeface="Times New Roman" panose="02020603050405020304" pitchFamily="18" charset="0"/>
              </a:rPr>
              <a:t>This slide is designed to help you prepare your buyers for the preliminary planning stage of new construction. This information can also be used to help sell your services as a buyer representative. As you discuss each of these issues, you may want to demonstrate the system, approach or solution you use for each area (such as the CNHS™ forms and checklists).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Understand Conditions of Your Market</a:t>
            </a:r>
            <a:endParaRPr lang="en-US" altLang="en-US">
              <a:cs typeface="Times New Roman" panose="02020603050405020304" pitchFamily="18" charset="0"/>
            </a:endParaRPr>
          </a:p>
          <a:p>
            <a:r>
              <a:rPr lang="en-US" altLang="en-US">
                <a:cs typeface="Times New Roman" panose="02020603050405020304" pitchFamily="18" charset="0"/>
              </a:rPr>
              <a:t>“One of the most important keys to making your best new home decisions is to have a realistic understanding of the marketplace. It’s important to know which locations and builders can meet your needs and offer the best long-term investment potential. Also, as market conditions change, so do other factors, such as available inventory, building lead times, flexibility in pricing and other factors. These market conditions also impact the salability of your existing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Understand Realities of Building a New Home</a:t>
            </a:r>
            <a:endParaRPr lang="en-US" altLang="en-US">
              <a:cs typeface="Times New Roman" panose="02020603050405020304" pitchFamily="18" charset="0"/>
            </a:endParaRPr>
          </a:p>
          <a:p>
            <a:r>
              <a:rPr lang="en-US" altLang="en-US">
                <a:cs typeface="Times New Roman" panose="02020603050405020304" pitchFamily="18" charset="0"/>
              </a:rPr>
              <a:t>“Most of the headaches and hassles associated with building a new home can be eliminated by understanding the realities of the process. Based on the type of home you are interested in, let me share some of the things I’ve learned through my CNHS™ experience that you should be aware of.”</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Consider Your Short and Long-Term Needs</a:t>
            </a:r>
            <a:endParaRPr lang="en-US" altLang="en-US">
              <a:cs typeface="Times New Roman" panose="02020603050405020304" pitchFamily="18" charset="0"/>
            </a:endParaRPr>
          </a:p>
          <a:p>
            <a:r>
              <a:rPr lang="en-US" altLang="en-US">
                <a:cs typeface="Times New Roman" panose="02020603050405020304" pitchFamily="18" charset="0"/>
              </a:rPr>
              <a:t>“Even though many home buyers are eager to get the project going, taking a little more time up front pays major dividends. Knowing you may live in this home for many years, it’s important when planning to consider your needs in both the short and the long term.”</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Establish a Realistic Budget</a:t>
            </a:r>
            <a:endParaRPr lang="en-US" altLang="en-US">
              <a:cs typeface="Times New Roman" panose="02020603050405020304" pitchFamily="18" charset="0"/>
            </a:endParaRPr>
          </a:p>
          <a:p>
            <a:r>
              <a:rPr lang="en-US" altLang="en-US">
                <a:cs typeface="Times New Roman" panose="02020603050405020304" pitchFamily="18" charset="0"/>
              </a:rPr>
              <a:t>“Establishing a realistic budget involves both planning and discipline. Once we’ve completed a pre-qualification, and you’ve decided what the total investment you’re willing to make in your new home, we can consider the costs of building along with other expenses you’ll incur before your through. It’s also important to plan a certain amount for contingencies – unforeseen changes and extras.”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Get Organized and Plan Up-Front</a:t>
            </a:r>
            <a:endParaRPr lang="en-US" altLang="en-US">
              <a:cs typeface="Times New Roman" panose="02020603050405020304" pitchFamily="18" charset="0"/>
            </a:endParaRPr>
          </a:p>
          <a:p>
            <a:r>
              <a:rPr lang="en-US" altLang="en-US">
                <a:cs typeface="Times New Roman" panose="02020603050405020304" pitchFamily="18" charset="0"/>
              </a:rPr>
              <a:t>“The more you organize the project and the more time you dedicate to planning before construction, the better your homebuilding experience will be. You’ll control costs much better and end up more satisfied with your home.”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Pre-Shop Allowances and Selections</a:t>
            </a:r>
            <a:endParaRPr lang="en-US" altLang="en-US">
              <a:cs typeface="Times New Roman" panose="02020603050405020304" pitchFamily="18" charset="0"/>
            </a:endParaRPr>
          </a:p>
          <a:p>
            <a:r>
              <a:rPr lang="en-US" altLang="en-US">
                <a:cs typeface="Times New Roman" panose="02020603050405020304" pitchFamily="18" charset="0"/>
              </a:rPr>
              <a:t>“One area that causes problems for many buyers is found in allowances and selections. They often find that allowance budgets are much too low and that other selections must be upgraded at additional cost. The best way to avoid these problems is to invest the time to do a preliminary shopping before you start.”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Know Exactly What’s Included</a:t>
            </a:r>
            <a:endParaRPr lang="en-US" altLang="en-US">
              <a:cs typeface="Times New Roman" panose="02020603050405020304" pitchFamily="18" charset="0"/>
            </a:endParaRPr>
          </a:p>
          <a:p>
            <a:r>
              <a:rPr lang="en-US" altLang="en-US">
                <a:cs typeface="Times New Roman" panose="02020603050405020304" pitchFamily="18" charset="0"/>
              </a:rPr>
              <a:t>“Another problem is that many buyers don’t make sure they know exactly what’s included in their new home. Too often they assume that since it was shown in the model, it will be included in their home. We need to take the time to have specific information on all these details up front.”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Work With Your Certified New Home Specialist™ to Make Your Best Decisions</a:t>
            </a:r>
            <a:endParaRPr lang="en-US" altLang="en-US">
              <a:cs typeface="Times New Roman" panose="02020603050405020304" pitchFamily="18" charset="0"/>
            </a:endParaRPr>
          </a:p>
          <a:p>
            <a:r>
              <a:rPr lang="en-US" altLang="en-US">
                <a:cs typeface="Times New Roman" panose="02020603050405020304" pitchFamily="18" charset="0"/>
              </a:rPr>
              <a:t>“The best solution to help you plan most effectively up front and avoid the problems so many others experience is to take advantage of what I’ve learned as a Certified New Home Specialist™.”</a:t>
            </a:r>
          </a:p>
          <a:p>
            <a:endParaRPr lang="en-US" altLang="en-US"/>
          </a:p>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5F43C1-EF7D-4153-B24F-90ECC51676D6}" type="slidenum">
              <a:rPr lang="en-US" altLang="en-US"/>
              <a:pPr/>
              <a:t>9</a:t>
            </a:fld>
            <a:endParaRPr lang="en-US" altLang="en-US"/>
          </a:p>
        </p:txBody>
      </p:sp>
      <p:sp>
        <p:nvSpPr>
          <p:cNvPr id="31746" name="Rectangle 2"/>
          <p:cNvSpPr>
            <a:spLocks noChangeArrowheads="1" noTextEdit="1"/>
          </p:cNvSpPr>
          <p:nvPr>
            <p:ph type="sldImg"/>
          </p:nvPr>
        </p:nvSpPr>
        <p:spPr>
          <a:ln/>
        </p:spPr>
      </p:sp>
      <p:sp>
        <p:nvSpPr>
          <p:cNvPr id="31747" name="Rectangle 3"/>
          <p:cNvSpPr>
            <a:spLocks noGrp="1" noChangeArrowheads="1"/>
          </p:cNvSpPr>
          <p:nvPr>
            <p:ph type="body" idx="1"/>
          </p:nvPr>
        </p:nvSpPr>
        <p:spPr/>
        <p:txBody>
          <a:bodyPr/>
          <a:lstStyle/>
          <a:p>
            <a:r>
              <a:rPr lang="en-US" altLang="en-US" b="1">
                <a:cs typeface="Times New Roman" panose="02020603050405020304" pitchFamily="18" charset="0"/>
              </a:rPr>
              <a:t>The Elements of Quality in Your New Home – </a:t>
            </a:r>
            <a:r>
              <a:rPr lang="en-US" altLang="en-US">
                <a:cs typeface="Times New Roman" panose="02020603050405020304" pitchFamily="18" charset="0"/>
              </a:rPr>
              <a:t>This purpose of this slide is to organize your discussion of the issues of quality in new home construction. Using the concepts shared in the Certified New Home Specialist™ training, explain the various elements that contribute to the balance of quality that establishes lasting value.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The Quality and Durability of Materials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Attention to Detail and Quality of Workmanship</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Appropriateness and Character of the Design </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Quality of Customer Service Before, During and After Construction</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4148680889"/>
      </p:ext>
    </p:extLst>
  </p:cSld>
  <p:clrMapOvr>
    <a:masterClrMapping/>
  </p:clrMapOvr>
  <p:transition>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1177365609"/>
      </p:ext>
    </p:extLst>
  </p:cSld>
  <p:clrMapOvr>
    <a:masterClrMapping/>
  </p:clrMapOvr>
  <p:transition>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1350" y="609600"/>
            <a:ext cx="2000250" cy="5257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00" y="609600"/>
            <a:ext cx="584835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2292303223"/>
      </p:ext>
    </p:extLst>
  </p:cSld>
  <p:clrMapOvr>
    <a:masterClrMapping/>
  </p:clrMapOvr>
  <p:transition>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2378804252"/>
      </p:ext>
    </p:extLst>
  </p:cSld>
  <p:clrMapOvr>
    <a:masterClrMapping/>
  </p:clrMapOvr>
  <p:transition>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Footer Placeholder 3"/>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841037667"/>
      </p:ext>
    </p:extLst>
  </p:cSld>
  <p:clrMapOvr>
    <a:masterClrMapping/>
  </p:clrMapOvr>
  <p:transition>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476375" y="1295400"/>
            <a:ext cx="3452813"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81588" y="1295400"/>
            <a:ext cx="3452812"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567685380"/>
      </p:ext>
    </p:extLst>
  </p:cSld>
  <p:clrMapOvr>
    <a:masterClrMapping/>
  </p:clrMapOvr>
  <p:transition>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2985308262"/>
      </p:ext>
    </p:extLst>
  </p:cSld>
  <p:clrMapOvr>
    <a:masterClrMapping/>
  </p:clrMapOvr>
  <p:transition>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543231204"/>
      </p:ext>
    </p:extLst>
  </p:cSld>
  <p:clrMapOvr>
    <a:masterClrMapping/>
  </p:clrMapOvr>
  <p:transition>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1240987417"/>
      </p:ext>
    </p:extLst>
  </p:cSld>
  <p:clrMapOvr>
    <a:masterClrMapping/>
  </p:clrMapOvr>
  <p:transition>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2086966522"/>
      </p:ext>
    </p:extLst>
  </p:cSld>
  <p:clrMapOvr>
    <a:masterClrMapping/>
  </p:clrMapOvr>
  <p:transition>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47613495"/>
      </p:ext>
    </p:extLst>
  </p:cSld>
  <p:clrMapOvr>
    <a:masterClrMapping/>
  </p:clrMapOvr>
  <p:transition>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1072" name="Group 48"/>
          <p:cNvGrpSpPr>
            <a:grpSpLocks/>
          </p:cNvGrpSpPr>
          <p:nvPr userDrawn="1"/>
        </p:nvGrpSpPr>
        <p:grpSpPr bwMode="auto">
          <a:xfrm>
            <a:off x="0" y="-6350"/>
            <a:ext cx="1219200" cy="6891338"/>
            <a:chOff x="0" y="-4"/>
            <a:chExt cx="768" cy="4341"/>
          </a:xfrm>
        </p:grpSpPr>
        <p:grpSp>
          <p:nvGrpSpPr>
            <p:cNvPr id="1054" name="Group 30"/>
            <p:cNvGrpSpPr>
              <a:grpSpLocks/>
            </p:cNvGrpSpPr>
            <p:nvPr userDrawn="1"/>
          </p:nvGrpSpPr>
          <p:grpSpPr bwMode="auto">
            <a:xfrm>
              <a:off x="0" y="-4"/>
              <a:ext cx="768" cy="4341"/>
              <a:chOff x="0" y="-4"/>
              <a:chExt cx="768" cy="4341"/>
            </a:xfrm>
          </p:grpSpPr>
          <p:sp>
            <p:nvSpPr>
              <p:cNvPr id="1031" name="Rectangle 7"/>
              <p:cNvSpPr>
                <a:spLocks noChangeArrowheads="1"/>
              </p:cNvSpPr>
              <p:nvPr userDrawn="1"/>
            </p:nvSpPr>
            <p:spPr bwMode="auto">
              <a:xfrm>
                <a:off x="320" y="0"/>
                <a:ext cx="63" cy="4324"/>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p:cNvSpPr>
                <a:spLocks noChangeArrowheads="1"/>
              </p:cNvSpPr>
              <p:nvPr userDrawn="1"/>
            </p:nvSpPr>
            <p:spPr bwMode="auto">
              <a:xfrm>
                <a:off x="615" y="-4"/>
                <a:ext cx="80" cy="4324"/>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4" name="Rectangle 10"/>
              <p:cNvSpPr>
                <a:spLocks noChangeArrowheads="1"/>
              </p:cNvSpPr>
              <p:nvPr userDrawn="1"/>
            </p:nvSpPr>
            <p:spPr bwMode="auto">
              <a:xfrm>
                <a:off x="0" y="-4"/>
                <a:ext cx="80" cy="4324"/>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5" name="Rectangle 11"/>
              <p:cNvSpPr>
                <a:spLocks noChangeArrowheads="1"/>
              </p:cNvSpPr>
              <p:nvPr userDrawn="1"/>
            </p:nvSpPr>
            <p:spPr bwMode="auto">
              <a:xfrm>
                <a:off x="6" y="0"/>
                <a:ext cx="672" cy="9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6" name="Rectangle 12"/>
              <p:cNvSpPr>
                <a:spLocks noChangeArrowheads="1"/>
              </p:cNvSpPr>
              <p:nvPr userDrawn="1"/>
            </p:nvSpPr>
            <p:spPr bwMode="auto">
              <a:xfrm>
                <a:off x="0" y="324"/>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7" name="Rectangle 13"/>
              <p:cNvSpPr>
                <a:spLocks noChangeArrowheads="1"/>
              </p:cNvSpPr>
              <p:nvPr userDrawn="1"/>
            </p:nvSpPr>
            <p:spPr bwMode="auto">
              <a:xfrm>
                <a:off x="0" y="624"/>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8" name="Rectangle 14"/>
              <p:cNvSpPr>
                <a:spLocks noChangeArrowheads="1"/>
              </p:cNvSpPr>
              <p:nvPr userDrawn="1"/>
            </p:nvSpPr>
            <p:spPr bwMode="auto">
              <a:xfrm>
                <a:off x="0" y="924"/>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9" name="Rectangle 15"/>
              <p:cNvSpPr>
                <a:spLocks noChangeArrowheads="1"/>
              </p:cNvSpPr>
              <p:nvPr userDrawn="1"/>
            </p:nvSpPr>
            <p:spPr bwMode="auto">
              <a:xfrm>
                <a:off x="0" y="12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0" name="Rectangle 16"/>
              <p:cNvSpPr>
                <a:spLocks noChangeArrowheads="1"/>
              </p:cNvSpPr>
              <p:nvPr userDrawn="1"/>
            </p:nvSpPr>
            <p:spPr bwMode="auto">
              <a:xfrm>
                <a:off x="0" y="15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1" name="Rectangle 17"/>
              <p:cNvSpPr>
                <a:spLocks noChangeArrowheads="1"/>
              </p:cNvSpPr>
              <p:nvPr userDrawn="1"/>
            </p:nvSpPr>
            <p:spPr bwMode="auto">
              <a:xfrm>
                <a:off x="0" y="18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2" name="Rectangle 18"/>
              <p:cNvSpPr>
                <a:spLocks noChangeArrowheads="1"/>
              </p:cNvSpPr>
              <p:nvPr userDrawn="1"/>
            </p:nvSpPr>
            <p:spPr bwMode="auto">
              <a:xfrm>
                <a:off x="0" y="2118"/>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3" name="Rectangle 19"/>
              <p:cNvSpPr>
                <a:spLocks noChangeArrowheads="1"/>
              </p:cNvSpPr>
              <p:nvPr userDrawn="1"/>
            </p:nvSpPr>
            <p:spPr bwMode="auto">
              <a:xfrm>
                <a:off x="0" y="24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4" name="Rectangle 20"/>
              <p:cNvSpPr>
                <a:spLocks noChangeArrowheads="1"/>
              </p:cNvSpPr>
              <p:nvPr userDrawn="1"/>
            </p:nvSpPr>
            <p:spPr bwMode="auto">
              <a:xfrm>
                <a:off x="0" y="27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5" name="Rectangle 21"/>
              <p:cNvSpPr>
                <a:spLocks noChangeArrowheads="1"/>
              </p:cNvSpPr>
              <p:nvPr userDrawn="1"/>
            </p:nvSpPr>
            <p:spPr bwMode="auto">
              <a:xfrm>
                <a:off x="0" y="30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6" name="Rectangle 22"/>
              <p:cNvSpPr>
                <a:spLocks noChangeArrowheads="1"/>
              </p:cNvSpPr>
              <p:nvPr userDrawn="1"/>
            </p:nvSpPr>
            <p:spPr bwMode="auto">
              <a:xfrm>
                <a:off x="0" y="3324"/>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7" name="Rectangle 23"/>
              <p:cNvSpPr>
                <a:spLocks noChangeArrowheads="1"/>
              </p:cNvSpPr>
              <p:nvPr userDrawn="1"/>
            </p:nvSpPr>
            <p:spPr bwMode="auto">
              <a:xfrm>
                <a:off x="0" y="36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8" name="Rectangle 24"/>
              <p:cNvSpPr>
                <a:spLocks noChangeArrowheads="1"/>
              </p:cNvSpPr>
              <p:nvPr userDrawn="1"/>
            </p:nvSpPr>
            <p:spPr bwMode="auto">
              <a:xfrm>
                <a:off x="0" y="39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9" name="Rectangle 25"/>
              <p:cNvSpPr>
                <a:spLocks noChangeArrowheads="1"/>
              </p:cNvSpPr>
              <p:nvPr userDrawn="1"/>
            </p:nvSpPr>
            <p:spPr bwMode="auto">
              <a:xfrm>
                <a:off x="0" y="4230"/>
                <a:ext cx="672" cy="107"/>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3" name="Line 29"/>
              <p:cNvSpPr>
                <a:spLocks noChangeShapeType="1"/>
              </p:cNvSpPr>
              <p:nvPr userDrawn="1"/>
            </p:nvSpPr>
            <p:spPr bwMode="auto">
              <a:xfrm>
                <a:off x="768" y="0"/>
                <a:ext cx="0" cy="4320"/>
              </a:xfrm>
              <a:prstGeom prst="line">
                <a:avLst/>
              </a:prstGeom>
              <a:noFill/>
              <a:ln w="762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71" name="Rectangle 47"/>
            <p:cNvSpPr>
              <a:spLocks noChangeArrowheads="1"/>
            </p:cNvSpPr>
            <p:nvPr userDrawn="1"/>
          </p:nvSpPr>
          <p:spPr bwMode="auto">
            <a:xfrm>
              <a:off x="0" y="18"/>
              <a:ext cx="672" cy="336"/>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027" name="Rectangle 3"/>
          <p:cNvSpPr>
            <a:spLocks noGrp="1" noChangeArrowheads="1"/>
          </p:cNvSpPr>
          <p:nvPr>
            <p:ph type="body" idx="1"/>
          </p:nvPr>
        </p:nvSpPr>
        <p:spPr bwMode="auto">
          <a:xfrm>
            <a:off x="1476375" y="1295400"/>
            <a:ext cx="7058025"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52" name="Line 28"/>
          <p:cNvSpPr>
            <a:spLocks noChangeShapeType="1"/>
          </p:cNvSpPr>
          <p:nvPr userDrawn="1"/>
        </p:nvSpPr>
        <p:spPr bwMode="auto">
          <a:xfrm>
            <a:off x="9017000" y="0"/>
            <a:ext cx="0" cy="6858000"/>
          </a:xfrm>
          <a:prstGeom prst="line">
            <a:avLst/>
          </a:prstGeom>
          <a:noFill/>
          <a:ln w="571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0" name="Rectangle 26"/>
          <p:cNvSpPr>
            <a:spLocks noChangeArrowheads="1"/>
          </p:cNvSpPr>
          <p:nvPr userDrawn="1"/>
        </p:nvSpPr>
        <p:spPr bwMode="auto">
          <a:xfrm>
            <a:off x="533400" y="609600"/>
            <a:ext cx="8610600" cy="38100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1" name="Line 27"/>
          <p:cNvSpPr>
            <a:spLocks noChangeShapeType="1"/>
          </p:cNvSpPr>
          <p:nvPr userDrawn="1"/>
        </p:nvSpPr>
        <p:spPr bwMode="auto">
          <a:xfrm>
            <a:off x="1066800" y="6534150"/>
            <a:ext cx="807720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064" name="Group 40"/>
          <p:cNvGrpSpPr>
            <a:grpSpLocks/>
          </p:cNvGrpSpPr>
          <p:nvPr userDrawn="1"/>
        </p:nvGrpSpPr>
        <p:grpSpPr bwMode="auto">
          <a:xfrm>
            <a:off x="1349375" y="809625"/>
            <a:ext cx="7813675" cy="5453063"/>
            <a:chOff x="850" y="486"/>
            <a:chExt cx="4922" cy="3435"/>
          </a:xfrm>
        </p:grpSpPr>
        <p:sp>
          <p:nvSpPr>
            <p:cNvPr id="1055" name="Line 31"/>
            <p:cNvSpPr>
              <a:spLocks noChangeShapeType="1"/>
            </p:cNvSpPr>
            <p:nvPr userDrawn="1"/>
          </p:nvSpPr>
          <p:spPr bwMode="auto">
            <a:xfrm>
              <a:off x="856" y="486"/>
              <a:ext cx="0" cy="336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6" name="Line 32"/>
            <p:cNvSpPr>
              <a:spLocks noChangeShapeType="1"/>
            </p:cNvSpPr>
            <p:nvPr userDrawn="1"/>
          </p:nvSpPr>
          <p:spPr bwMode="auto">
            <a:xfrm>
              <a:off x="850" y="3846"/>
              <a:ext cx="33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7" name="Line 33"/>
            <p:cNvSpPr>
              <a:spLocks noChangeShapeType="1"/>
            </p:cNvSpPr>
            <p:nvPr userDrawn="1"/>
          </p:nvSpPr>
          <p:spPr bwMode="auto">
            <a:xfrm>
              <a:off x="1186" y="3771"/>
              <a:ext cx="0" cy="1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3" name="Rectangle 39"/>
            <p:cNvSpPr>
              <a:spLocks noChangeArrowheads="1"/>
            </p:cNvSpPr>
            <p:nvPr userDrawn="1"/>
          </p:nvSpPr>
          <p:spPr bwMode="auto">
            <a:xfrm>
              <a:off x="1224" y="3771"/>
              <a:ext cx="4548" cy="15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070" name="Group 46"/>
          <p:cNvGrpSpPr>
            <a:grpSpLocks/>
          </p:cNvGrpSpPr>
          <p:nvPr userDrawn="1"/>
        </p:nvGrpSpPr>
        <p:grpSpPr bwMode="auto">
          <a:xfrm>
            <a:off x="609600" y="633413"/>
            <a:ext cx="8534400" cy="357187"/>
            <a:chOff x="384" y="399"/>
            <a:chExt cx="5376" cy="225"/>
          </a:xfrm>
        </p:grpSpPr>
        <p:sp>
          <p:nvSpPr>
            <p:cNvPr id="1061" name="Line 37"/>
            <p:cNvSpPr>
              <a:spLocks noChangeShapeType="1"/>
            </p:cNvSpPr>
            <p:nvPr userDrawn="1"/>
          </p:nvSpPr>
          <p:spPr bwMode="auto">
            <a:xfrm flipV="1">
              <a:off x="496" y="399"/>
              <a:ext cx="0" cy="225"/>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2" name="Line 38"/>
            <p:cNvSpPr>
              <a:spLocks noChangeShapeType="1"/>
            </p:cNvSpPr>
            <p:nvPr userDrawn="1"/>
          </p:nvSpPr>
          <p:spPr bwMode="auto">
            <a:xfrm>
              <a:off x="384" y="402"/>
              <a:ext cx="237" cy="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0" name="Line 36"/>
            <p:cNvSpPr>
              <a:spLocks noChangeShapeType="1"/>
            </p:cNvSpPr>
            <p:nvPr userDrawn="1"/>
          </p:nvSpPr>
          <p:spPr bwMode="auto">
            <a:xfrm flipH="1">
              <a:off x="490" y="624"/>
              <a:ext cx="5270" cy="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26" name="Rectangle 2"/>
          <p:cNvSpPr>
            <a:spLocks noGrp="1" noChangeArrowheads="1"/>
          </p:cNvSpPr>
          <p:nvPr>
            <p:ph type="title"/>
          </p:nvPr>
        </p:nvSpPr>
        <p:spPr bwMode="auto">
          <a:xfrm>
            <a:off x="990600" y="609600"/>
            <a:ext cx="8001000"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9" name="Rectangle 5"/>
          <p:cNvSpPr>
            <a:spLocks noGrp="1" noChangeArrowheads="1"/>
          </p:cNvSpPr>
          <p:nvPr>
            <p:ph type="ftr" sz="quarter" idx="3"/>
          </p:nvPr>
        </p:nvSpPr>
        <p:spPr bwMode="auto">
          <a:xfrm>
            <a:off x="1905000" y="6000750"/>
            <a:ext cx="67056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1">
                <a:solidFill>
                  <a:srgbClr val="DDDDDD"/>
                </a:solidFill>
                <a:latin typeface="+mn-lt"/>
              </a:defRPr>
            </a:lvl1pPr>
          </a:lstStyle>
          <a:p>
            <a:r>
              <a:rPr lang="en-US" altLang="en-US"/>
              <a:t>YOUR NAME HERE, CNHS</a:t>
            </a:r>
          </a:p>
        </p:txBody>
      </p:sp>
      <p:sp>
        <p:nvSpPr>
          <p:cNvPr id="1068" name="Rectangle 44"/>
          <p:cNvSpPr>
            <a:spLocks noChangeArrowheads="1"/>
          </p:cNvSpPr>
          <p:nvPr/>
        </p:nvSpPr>
        <p:spPr bwMode="auto">
          <a:xfrm>
            <a:off x="1905000" y="6257925"/>
            <a:ext cx="6781800" cy="21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a:r>
              <a:rPr lang="en-US" altLang="en-US" sz="1000" b="1">
                <a:solidFill>
                  <a:srgbClr val="000000"/>
                </a:solidFill>
                <a:latin typeface="Arial" panose="020B0604020202020204" pitchFamily="34" charset="0"/>
              </a:rPr>
              <a:t>YOUR BROKER NAME – YOUR CITY, STATE</a:t>
            </a:r>
          </a:p>
        </p:txBody>
      </p:sp>
      <p:pic>
        <p:nvPicPr>
          <p:cNvPr id="1069" name="Picture 45" descr="CNHS Logo Regula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36538" y="66675"/>
            <a:ext cx="749300" cy="50482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073" name="Line 49"/>
          <p:cNvSpPr>
            <a:spLocks noChangeShapeType="1"/>
          </p:cNvSpPr>
          <p:nvPr userDrawn="1"/>
        </p:nvSpPr>
        <p:spPr bwMode="auto">
          <a:xfrm flipV="1">
            <a:off x="152400" y="66675"/>
            <a:ext cx="0" cy="504825"/>
          </a:xfrm>
          <a:prstGeom prst="line">
            <a:avLst/>
          </a:prstGeom>
          <a:noFill/>
          <a:ln w="381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74" name="Line 50"/>
          <p:cNvSpPr>
            <a:spLocks noChangeShapeType="1"/>
          </p:cNvSpPr>
          <p:nvPr userDrawn="1"/>
        </p:nvSpPr>
        <p:spPr bwMode="auto">
          <a:xfrm flipH="1">
            <a:off x="0" y="323850"/>
            <a:ext cx="152400" cy="0"/>
          </a:xfrm>
          <a:prstGeom prst="line">
            <a:avLst/>
          </a:prstGeom>
          <a:noFill/>
          <a:ln w="381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081" name="Picture 57" descr="RCC Logo"/>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044575" y="63500"/>
            <a:ext cx="776288"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Bar dir="vert"/>
  </p:transition>
  <p:hf sldNum="0" hdr="0" dt="0"/>
  <p:txStyles>
    <p:titleStyle>
      <a:lvl1pPr algn="l" rtl="0" fontAlgn="base">
        <a:spcBef>
          <a:spcPct val="0"/>
        </a:spcBef>
        <a:spcAft>
          <a:spcPct val="0"/>
        </a:spcAft>
        <a:defRPr sz="2200" b="1" kern="1200">
          <a:solidFill>
            <a:srgbClr val="DDDDDD"/>
          </a:solidFill>
          <a:latin typeface="+mj-lt"/>
          <a:ea typeface="+mj-ea"/>
          <a:cs typeface="+mj-cs"/>
        </a:defRPr>
      </a:lvl1pPr>
      <a:lvl2pPr algn="l" rtl="0" fontAlgn="base">
        <a:spcBef>
          <a:spcPct val="0"/>
        </a:spcBef>
        <a:spcAft>
          <a:spcPct val="0"/>
        </a:spcAft>
        <a:defRPr sz="2200" b="1">
          <a:solidFill>
            <a:srgbClr val="DDDDDD"/>
          </a:solidFill>
          <a:latin typeface="Arial" panose="020B0604020202020204" pitchFamily="34" charset="0"/>
        </a:defRPr>
      </a:lvl2pPr>
      <a:lvl3pPr algn="l" rtl="0" fontAlgn="base">
        <a:spcBef>
          <a:spcPct val="0"/>
        </a:spcBef>
        <a:spcAft>
          <a:spcPct val="0"/>
        </a:spcAft>
        <a:defRPr sz="2200" b="1">
          <a:solidFill>
            <a:srgbClr val="DDDDDD"/>
          </a:solidFill>
          <a:latin typeface="Arial" panose="020B0604020202020204" pitchFamily="34" charset="0"/>
        </a:defRPr>
      </a:lvl3pPr>
      <a:lvl4pPr algn="l" rtl="0" fontAlgn="base">
        <a:spcBef>
          <a:spcPct val="0"/>
        </a:spcBef>
        <a:spcAft>
          <a:spcPct val="0"/>
        </a:spcAft>
        <a:defRPr sz="2200" b="1">
          <a:solidFill>
            <a:srgbClr val="DDDDDD"/>
          </a:solidFill>
          <a:latin typeface="Arial" panose="020B0604020202020204" pitchFamily="34" charset="0"/>
        </a:defRPr>
      </a:lvl4pPr>
      <a:lvl5pPr algn="l" rtl="0" fontAlgn="base">
        <a:spcBef>
          <a:spcPct val="0"/>
        </a:spcBef>
        <a:spcAft>
          <a:spcPct val="0"/>
        </a:spcAft>
        <a:defRPr sz="2200" b="1">
          <a:solidFill>
            <a:srgbClr val="DDDDDD"/>
          </a:solidFill>
          <a:latin typeface="Arial" panose="020B0604020202020204" pitchFamily="34" charset="0"/>
        </a:defRPr>
      </a:lvl5pPr>
      <a:lvl6pPr marL="457200" algn="l" rtl="0" fontAlgn="base">
        <a:spcBef>
          <a:spcPct val="0"/>
        </a:spcBef>
        <a:spcAft>
          <a:spcPct val="0"/>
        </a:spcAft>
        <a:defRPr sz="2200" b="1">
          <a:solidFill>
            <a:srgbClr val="DDDDDD"/>
          </a:solidFill>
          <a:latin typeface="Arial" panose="020B0604020202020204" pitchFamily="34" charset="0"/>
        </a:defRPr>
      </a:lvl6pPr>
      <a:lvl7pPr marL="914400" algn="l" rtl="0" fontAlgn="base">
        <a:spcBef>
          <a:spcPct val="0"/>
        </a:spcBef>
        <a:spcAft>
          <a:spcPct val="0"/>
        </a:spcAft>
        <a:defRPr sz="2200" b="1">
          <a:solidFill>
            <a:srgbClr val="DDDDDD"/>
          </a:solidFill>
          <a:latin typeface="Arial" panose="020B0604020202020204" pitchFamily="34" charset="0"/>
        </a:defRPr>
      </a:lvl7pPr>
      <a:lvl8pPr marL="1371600" algn="l" rtl="0" fontAlgn="base">
        <a:spcBef>
          <a:spcPct val="0"/>
        </a:spcBef>
        <a:spcAft>
          <a:spcPct val="0"/>
        </a:spcAft>
        <a:defRPr sz="2200" b="1">
          <a:solidFill>
            <a:srgbClr val="DDDDDD"/>
          </a:solidFill>
          <a:latin typeface="Arial" panose="020B0604020202020204" pitchFamily="34" charset="0"/>
        </a:defRPr>
      </a:lvl8pPr>
      <a:lvl9pPr marL="1828800" algn="l" rtl="0" fontAlgn="base">
        <a:spcBef>
          <a:spcPct val="0"/>
        </a:spcBef>
        <a:spcAft>
          <a:spcPct val="0"/>
        </a:spcAft>
        <a:defRPr sz="2200" b="1">
          <a:solidFill>
            <a:srgbClr val="DDDDDD"/>
          </a:solidFill>
          <a:latin typeface="Arial" panose="020B0604020202020204" pitchFamily="34" charset="0"/>
        </a:defRPr>
      </a:lvl9pPr>
    </p:titleStyle>
    <p:bodyStyle>
      <a:lvl1pPr marL="342900" indent="-342900" algn="l" rtl="0" fontAlgn="base">
        <a:spcBef>
          <a:spcPct val="20000"/>
        </a:spcBef>
        <a:spcAft>
          <a:spcPct val="0"/>
        </a:spcAft>
        <a:buClr>
          <a:srgbClr val="FF0000"/>
        </a:buClr>
        <a:buChar char="•"/>
        <a:defRPr sz="2200" b="1" i="1" kern="1200">
          <a:solidFill>
            <a:schemeClr val="tx1"/>
          </a:solidFill>
          <a:latin typeface="+mn-lt"/>
          <a:ea typeface="+mn-ea"/>
          <a:cs typeface="+mn-cs"/>
        </a:defRPr>
      </a:lvl1pPr>
      <a:lvl2pPr marL="742950" indent="-285750" algn="l" rtl="0" fontAlgn="base">
        <a:spcBef>
          <a:spcPct val="20000"/>
        </a:spcBef>
        <a:spcAft>
          <a:spcPct val="0"/>
        </a:spcAft>
        <a:buChar char="–"/>
        <a:defRPr sz="2200" b="1" i="1" kern="1200">
          <a:solidFill>
            <a:schemeClr val="tx1"/>
          </a:solidFill>
          <a:latin typeface="+mn-lt"/>
          <a:ea typeface="+mn-ea"/>
          <a:cs typeface="+mn-cs"/>
        </a:defRPr>
      </a:lvl2pPr>
      <a:lvl3pPr marL="1143000" indent="-228600" algn="l" rtl="0" fontAlgn="base">
        <a:spcBef>
          <a:spcPct val="20000"/>
        </a:spcBef>
        <a:spcAft>
          <a:spcPct val="0"/>
        </a:spcAft>
        <a:buChar char="•"/>
        <a:defRPr sz="2200" b="1" i="1" kern="1200">
          <a:solidFill>
            <a:schemeClr val="tx1"/>
          </a:solidFill>
          <a:latin typeface="+mn-lt"/>
          <a:ea typeface="+mn-ea"/>
          <a:cs typeface="+mn-cs"/>
        </a:defRPr>
      </a:lvl3pPr>
      <a:lvl4pPr marL="1600200" indent="-228600" algn="l" rtl="0" fontAlgn="base">
        <a:spcBef>
          <a:spcPct val="20000"/>
        </a:spcBef>
        <a:spcAft>
          <a:spcPct val="0"/>
        </a:spcAft>
        <a:buChar char="–"/>
        <a:defRPr sz="2200" b="1" i="1" kern="1200">
          <a:solidFill>
            <a:schemeClr val="tx1"/>
          </a:solidFill>
          <a:latin typeface="+mn-lt"/>
          <a:ea typeface="+mn-ea"/>
          <a:cs typeface="+mn-cs"/>
        </a:defRPr>
      </a:lvl4pPr>
      <a:lvl5pPr marL="2057400" indent="-228600" algn="l" rtl="0" fontAlgn="base">
        <a:spcBef>
          <a:spcPct val="20000"/>
        </a:spcBef>
        <a:spcAft>
          <a:spcPct val="0"/>
        </a:spcAft>
        <a:buChar char="»"/>
        <a:defRPr sz="2200" b="1" 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22530" name="Rectangle 2"/>
          <p:cNvSpPr>
            <a:spLocks noGrp="1" noChangeArrowheads="1"/>
          </p:cNvSpPr>
          <p:nvPr>
            <p:ph type="title"/>
          </p:nvPr>
        </p:nvSpPr>
        <p:spPr/>
        <p:txBody>
          <a:bodyPr/>
          <a:lstStyle/>
          <a:p>
            <a:r>
              <a:rPr lang="en-US" altLang="en-US"/>
              <a:t>BUYER-DIRECTED SLIDES</a:t>
            </a:r>
          </a:p>
        </p:txBody>
      </p:sp>
      <p:sp>
        <p:nvSpPr>
          <p:cNvPr id="22531" name="Rectangle 3"/>
          <p:cNvSpPr>
            <a:spLocks noGrp="1" noChangeArrowheads="1"/>
          </p:cNvSpPr>
          <p:nvPr>
            <p:ph type="body" idx="1"/>
          </p:nvPr>
        </p:nvSpPr>
        <p:spPr/>
        <p:txBody>
          <a:bodyPr/>
          <a:lstStyle/>
          <a:p>
            <a:pPr>
              <a:lnSpc>
                <a:spcPct val="90000"/>
              </a:lnSpc>
              <a:buFontTx/>
              <a:buNone/>
            </a:pPr>
            <a:r>
              <a:rPr lang="en-US" altLang="en-US"/>
              <a:t>	</a:t>
            </a:r>
            <a:r>
              <a:rPr lang="en-US" altLang="en-US">
                <a:cs typeface="Times New Roman" panose="02020603050405020304" pitchFamily="18" charset="0"/>
              </a:rPr>
              <a:t>The following slides are designed for your use in presentations made to prospective new home buyers. These slides can be used effectively as a builder representative or in selling your services as a buyer representative. Some of these are appropriate for an initial introduction of your expertise, highlighting some of the services and benefits you can provide. Others can be used to educate the buyers in various aspects of enjoying a successful homebuilding experience. All of them serve to help establish you as an expert in the area of new homes, set you apart from your competition, and ultimately enhance your sales success.</a:t>
            </a:r>
            <a:r>
              <a:rPr lang="en-US" altLang="en-US"/>
              <a:t> </a:t>
            </a: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12290" name="Rectangle 2"/>
          <p:cNvSpPr>
            <a:spLocks noGrp="1" noChangeArrowheads="1"/>
          </p:cNvSpPr>
          <p:nvPr>
            <p:ph type="title"/>
          </p:nvPr>
        </p:nvSpPr>
        <p:spPr/>
        <p:txBody>
          <a:bodyPr/>
          <a:lstStyle/>
          <a:p>
            <a:r>
              <a:rPr lang="en-US" altLang="en-US"/>
              <a:t>The Best Design for Your New Home Integrates:</a:t>
            </a:r>
          </a:p>
        </p:txBody>
      </p:sp>
      <p:sp>
        <p:nvSpPr>
          <p:cNvPr id="12291" name="Rectangle 3"/>
          <p:cNvSpPr>
            <a:spLocks noGrp="1" noChangeArrowheads="1"/>
          </p:cNvSpPr>
          <p:nvPr>
            <p:ph type="body" idx="1"/>
          </p:nvPr>
        </p:nvSpPr>
        <p:spPr>
          <a:xfrm>
            <a:off x="1476375" y="1500188"/>
            <a:ext cx="7058025" cy="4367212"/>
          </a:xfrm>
        </p:spPr>
        <p:txBody>
          <a:bodyPr/>
          <a:lstStyle/>
          <a:p>
            <a:r>
              <a:rPr lang="en-US" altLang="en-US" sz="2400"/>
              <a:t>Your Personal</a:t>
            </a:r>
            <a:br>
              <a:rPr lang="en-US" altLang="en-US" sz="2400"/>
            </a:br>
            <a:r>
              <a:rPr lang="en-US" altLang="en-US" sz="2400"/>
              <a:t>Lifestyle Considerations</a:t>
            </a:r>
            <a:br>
              <a:rPr lang="en-US" altLang="en-US" sz="2400"/>
            </a:br>
            <a:br>
              <a:rPr lang="en-US" altLang="en-US" sz="2400"/>
            </a:br>
            <a:endParaRPr lang="en-US" altLang="en-US" sz="2400"/>
          </a:p>
          <a:p>
            <a:r>
              <a:rPr lang="en-US" altLang="en-US" sz="2400"/>
              <a:t>Conditions and Features</a:t>
            </a:r>
            <a:br>
              <a:rPr lang="en-US" altLang="en-US" sz="2400"/>
            </a:br>
            <a:r>
              <a:rPr lang="en-US" altLang="en-US" sz="2400"/>
              <a:t>of Your Home Site</a:t>
            </a:r>
            <a:br>
              <a:rPr lang="en-US" altLang="en-US" sz="2400"/>
            </a:br>
            <a:br>
              <a:rPr lang="en-US" altLang="en-US" sz="2400"/>
            </a:br>
            <a:endParaRPr lang="en-US" altLang="en-US" sz="2400"/>
          </a:p>
          <a:p>
            <a:r>
              <a:rPr lang="en-US" altLang="en-US" sz="2400"/>
              <a:t>Budget Parameters of Your</a:t>
            </a:r>
            <a:br>
              <a:rPr lang="en-US" altLang="en-US" sz="2400"/>
            </a:br>
            <a:r>
              <a:rPr lang="en-US" altLang="en-US" sz="2400"/>
              <a:t>New Home Investment</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randombar(vertical)">
                                      <p:cBhvr>
                                        <p:cTn id="7" dur="500"/>
                                        <p:tgtEl>
                                          <p:spTgt spid="122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12291">
                                            <p:txEl>
                                              <p:pRg st="0" end="0"/>
                                            </p:txEl>
                                          </p:spTgt>
                                        </p:tgtEl>
                                        <p:attrNameLst>
                                          <p:attrName>style.visibility</p:attrName>
                                        </p:attrNameLst>
                                      </p:cBhvr>
                                      <p:to>
                                        <p:strVal val="visible"/>
                                      </p:to>
                                    </p:set>
                                    <p:anim calcmode="lin" valueType="num">
                                      <p:cBhvr additive="base">
                                        <p:cTn id="12" dur="75"/>
                                        <p:tgtEl>
                                          <p:spTgt spid="12291">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12291">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12291">
                                            <p:txEl>
                                              <p:pRg st="1" end="1"/>
                                            </p:txEl>
                                          </p:spTgt>
                                        </p:tgtEl>
                                        <p:attrNameLst>
                                          <p:attrName>style.visibility</p:attrName>
                                        </p:attrNameLst>
                                      </p:cBhvr>
                                      <p:to>
                                        <p:strVal val="visible"/>
                                      </p:to>
                                    </p:set>
                                    <p:anim calcmode="lin" valueType="num">
                                      <p:cBhvr additive="base">
                                        <p:cTn id="18" dur="75"/>
                                        <p:tgtEl>
                                          <p:spTgt spid="12291">
                                            <p:txEl>
                                              <p:pRg st="1" end="1"/>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12291">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12291">
                                            <p:txEl>
                                              <p:pRg st="2" end="2"/>
                                            </p:txEl>
                                          </p:spTgt>
                                        </p:tgtEl>
                                        <p:attrNameLst>
                                          <p:attrName>style.visibility</p:attrName>
                                        </p:attrNameLst>
                                      </p:cBhvr>
                                      <p:to>
                                        <p:strVal val="visible"/>
                                      </p:to>
                                    </p:set>
                                    <p:anim calcmode="lin" valueType="num">
                                      <p:cBhvr additive="base">
                                        <p:cTn id="24" dur="75"/>
                                        <p:tgtEl>
                                          <p:spTgt spid="12291">
                                            <p:txEl>
                                              <p:pRg st="2" end="2"/>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122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13314" name="Rectangle 2"/>
          <p:cNvSpPr>
            <a:spLocks noGrp="1" noChangeArrowheads="1"/>
          </p:cNvSpPr>
          <p:nvPr>
            <p:ph type="title"/>
          </p:nvPr>
        </p:nvSpPr>
        <p:spPr/>
        <p:txBody>
          <a:bodyPr/>
          <a:lstStyle/>
          <a:p>
            <a:r>
              <a:rPr lang="en-US" altLang="en-US"/>
              <a:t>Organize Your Design Information</a:t>
            </a:r>
          </a:p>
        </p:txBody>
      </p:sp>
      <p:sp>
        <p:nvSpPr>
          <p:cNvPr id="13315" name="Rectangle 3"/>
          <p:cNvSpPr>
            <a:spLocks noGrp="1" noChangeArrowheads="1"/>
          </p:cNvSpPr>
          <p:nvPr>
            <p:ph type="body" idx="1"/>
          </p:nvPr>
        </p:nvSpPr>
        <p:spPr>
          <a:xfrm>
            <a:off x="1476375" y="1905000"/>
            <a:ext cx="7058025" cy="3962400"/>
          </a:xfrm>
        </p:spPr>
        <p:txBody>
          <a:bodyPr/>
          <a:lstStyle/>
          <a:p>
            <a:r>
              <a:rPr lang="en-US" altLang="en-US" sz="2500"/>
              <a:t>Essential Design Requirements</a:t>
            </a:r>
            <a:br>
              <a:rPr lang="en-US" altLang="en-US" sz="2500"/>
            </a:br>
            <a:br>
              <a:rPr lang="en-US" altLang="en-US" sz="2500"/>
            </a:br>
            <a:endParaRPr lang="en-US" altLang="en-US" sz="2500"/>
          </a:p>
          <a:p>
            <a:r>
              <a:rPr lang="en-US" altLang="en-US" sz="2500"/>
              <a:t>Desirable Features</a:t>
            </a:r>
            <a:br>
              <a:rPr lang="en-US" altLang="en-US" sz="2500"/>
            </a:br>
            <a:br>
              <a:rPr lang="en-US" altLang="en-US" sz="2500"/>
            </a:br>
            <a:endParaRPr lang="en-US" altLang="en-US" sz="2500"/>
          </a:p>
          <a:p>
            <a:r>
              <a:rPr lang="en-US" altLang="en-US" sz="2500"/>
              <a:t>Miscellaneous Ideas</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randombar(vertical)">
                                      <p:cBhvr>
                                        <p:cTn id="7" dur="500"/>
                                        <p:tgtEl>
                                          <p:spTgt spid="133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13315">
                                            <p:txEl>
                                              <p:pRg st="0" end="0"/>
                                            </p:txEl>
                                          </p:spTgt>
                                        </p:tgtEl>
                                        <p:attrNameLst>
                                          <p:attrName>style.visibility</p:attrName>
                                        </p:attrNameLst>
                                      </p:cBhvr>
                                      <p:to>
                                        <p:strVal val="visible"/>
                                      </p:to>
                                    </p:set>
                                    <p:anim calcmode="lin" valueType="num">
                                      <p:cBhvr additive="base">
                                        <p:cTn id="12" dur="75"/>
                                        <p:tgtEl>
                                          <p:spTgt spid="13315">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13315">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13315">
                                            <p:txEl>
                                              <p:pRg st="1" end="1"/>
                                            </p:txEl>
                                          </p:spTgt>
                                        </p:tgtEl>
                                        <p:attrNameLst>
                                          <p:attrName>style.visibility</p:attrName>
                                        </p:attrNameLst>
                                      </p:cBhvr>
                                      <p:to>
                                        <p:strVal val="visible"/>
                                      </p:to>
                                    </p:set>
                                    <p:anim calcmode="lin" valueType="num">
                                      <p:cBhvr additive="base">
                                        <p:cTn id="18" dur="75"/>
                                        <p:tgtEl>
                                          <p:spTgt spid="13315">
                                            <p:txEl>
                                              <p:pRg st="1" end="1"/>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13315">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13315">
                                            <p:txEl>
                                              <p:pRg st="2" end="2"/>
                                            </p:txEl>
                                          </p:spTgt>
                                        </p:tgtEl>
                                        <p:attrNameLst>
                                          <p:attrName>style.visibility</p:attrName>
                                        </p:attrNameLst>
                                      </p:cBhvr>
                                      <p:to>
                                        <p:strVal val="visible"/>
                                      </p:to>
                                    </p:set>
                                    <p:anim calcmode="lin" valueType="num">
                                      <p:cBhvr additive="base">
                                        <p:cTn id="24" dur="75"/>
                                        <p:tgtEl>
                                          <p:spTgt spid="13315">
                                            <p:txEl>
                                              <p:pRg st="2" end="2"/>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133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14338" name="Rectangle 2"/>
          <p:cNvSpPr>
            <a:spLocks noGrp="1" noChangeArrowheads="1"/>
          </p:cNvSpPr>
          <p:nvPr>
            <p:ph type="title"/>
          </p:nvPr>
        </p:nvSpPr>
        <p:spPr/>
        <p:txBody>
          <a:bodyPr/>
          <a:lstStyle/>
          <a:p>
            <a:r>
              <a:rPr lang="en-US" altLang="en-US"/>
              <a:t>Advice During the Design Process</a:t>
            </a:r>
          </a:p>
        </p:txBody>
      </p:sp>
      <p:sp>
        <p:nvSpPr>
          <p:cNvPr id="14339" name="Rectangle 3"/>
          <p:cNvSpPr>
            <a:spLocks noGrp="1" noChangeArrowheads="1"/>
          </p:cNvSpPr>
          <p:nvPr>
            <p:ph type="body" idx="1"/>
          </p:nvPr>
        </p:nvSpPr>
        <p:spPr/>
        <p:txBody>
          <a:bodyPr/>
          <a:lstStyle/>
          <a:p>
            <a:r>
              <a:rPr lang="en-US" altLang="en-US"/>
              <a:t>Organize Your Design Information</a:t>
            </a:r>
          </a:p>
          <a:p>
            <a:endParaRPr lang="en-US" altLang="en-US"/>
          </a:p>
          <a:p>
            <a:r>
              <a:rPr lang="en-US" altLang="en-US"/>
              <a:t>Consider Future Needs, Including Resale</a:t>
            </a:r>
          </a:p>
          <a:p>
            <a:endParaRPr lang="en-US" altLang="en-US"/>
          </a:p>
          <a:p>
            <a:r>
              <a:rPr lang="en-US" altLang="en-US"/>
              <a:t>Carry a Camera</a:t>
            </a:r>
          </a:p>
          <a:p>
            <a:endParaRPr lang="en-US" altLang="en-US"/>
          </a:p>
          <a:p>
            <a:r>
              <a:rPr lang="en-US" altLang="en-US"/>
              <a:t>Don’t Be an “Innovator”</a:t>
            </a:r>
          </a:p>
          <a:p>
            <a:endParaRPr lang="en-US" altLang="en-US"/>
          </a:p>
          <a:p>
            <a:r>
              <a:rPr lang="en-US" altLang="en-US"/>
              <a:t>Lay Out Furniture on the Plans</a:t>
            </a:r>
          </a:p>
          <a:p>
            <a:endParaRPr lang="en-US" altLang="en-US"/>
          </a:p>
          <a:p>
            <a:r>
              <a:rPr lang="en-US" altLang="en-US"/>
              <a:t>Balance of Quality = Value</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randombar(vertical)">
                                      <p:cBhvr>
                                        <p:cTn id="7" dur="500"/>
                                        <p:tgtEl>
                                          <p:spTgt spid="143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14339">
                                            <p:txEl>
                                              <p:pRg st="0" end="0"/>
                                            </p:txEl>
                                          </p:spTgt>
                                        </p:tgtEl>
                                        <p:attrNameLst>
                                          <p:attrName>style.visibility</p:attrName>
                                        </p:attrNameLst>
                                      </p:cBhvr>
                                      <p:to>
                                        <p:strVal val="visible"/>
                                      </p:to>
                                    </p:set>
                                    <p:anim calcmode="lin" valueType="num">
                                      <p:cBhvr additive="base">
                                        <p:cTn id="12" dur="75"/>
                                        <p:tgtEl>
                                          <p:spTgt spid="14339">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14339">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14339">
                                            <p:txEl>
                                              <p:pRg st="2" end="2"/>
                                            </p:txEl>
                                          </p:spTgt>
                                        </p:tgtEl>
                                        <p:attrNameLst>
                                          <p:attrName>style.visibility</p:attrName>
                                        </p:attrNameLst>
                                      </p:cBhvr>
                                      <p:to>
                                        <p:strVal val="visible"/>
                                      </p:to>
                                    </p:set>
                                    <p:anim calcmode="lin" valueType="num">
                                      <p:cBhvr additive="base">
                                        <p:cTn id="18" dur="75"/>
                                        <p:tgtEl>
                                          <p:spTgt spid="14339">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14339">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14339">
                                            <p:txEl>
                                              <p:pRg st="4" end="4"/>
                                            </p:txEl>
                                          </p:spTgt>
                                        </p:tgtEl>
                                        <p:attrNameLst>
                                          <p:attrName>style.visibility</p:attrName>
                                        </p:attrNameLst>
                                      </p:cBhvr>
                                      <p:to>
                                        <p:strVal val="visible"/>
                                      </p:to>
                                    </p:set>
                                    <p:anim calcmode="lin" valueType="num">
                                      <p:cBhvr additive="base">
                                        <p:cTn id="24" dur="75"/>
                                        <p:tgtEl>
                                          <p:spTgt spid="14339">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14339">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14339">
                                            <p:txEl>
                                              <p:pRg st="6" end="6"/>
                                            </p:txEl>
                                          </p:spTgt>
                                        </p:tgtEl>
                                        <p:attrNameLst>
                                          <p:attrName>style.visibility</p:attrName>
                                        </p:attrNameLst>
                                      </p:cBhvr>
                                      <p:to>
                                        <p:strVal val="visible"/>
                                      </p:to>
                                    </p:set>
                                    <p:anim calcmode="lin" valueType="num">
                                      <p:cBhvr additive="base">
                                        <p:cTn id="30" dur="75"/>
                                        <p:tgtEl>
                                          <p:spTgt spid="14339">
                                            <p:txEl>
                                              <p:pRg st="6" end="6"/>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14339">
                                            <p:txEl>
                                              <p:pRg st="6" end="6"/>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14339">
                                            <p:txEl>
                                              <p:pRg st="8" end="8"/>
                                            </p:txEl>
                                          </p:spTgt>
                                        </p:tgtEl>
                                        <p:attrNameLst>
                                          <p:attrName>style.visibility</p:attrName>
                                        </p:attrNameLst>
                                      </p:cBhvr>
                                      <p:to>
                                        <p:strVal val="visible"/>
                                      </p:to>
                                    </p:set>
                                    <p:anim calcmode="lin" valueType="num">
                                      <p:cBhvr additive="base">
                                        <p:cTn id="36" dur="75"/>
                                        <p:tgtEl>
                                          <p:spTgt spid="14339">
                                            <p:txEl>
                                              <p:pRg st="8" end="8"/>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14339">
                                            <p:txEl>
                                              <p:pRg st="8" end="8"/>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8" fill="hold" grpId="0" nodeType="clickEffect">
                                  <p:stCondLst>
                                    <p:cond delay="0"/>
                                  </p:stCondLst>
                                  <p:iterate type="lt">
                                    <p:tmPct val="100000"/>
                                  </p:iterate>
                                  <p:childTnLst>
                                    <p:set>
                                      <p:cBhvr>
                                        <p:cTn id="41" dur="1" fill="hold">
                                          <p:stCondLst>
                                            <p:cond delay="0"/>
                                          </p:stCondLst>
                                        </p:cTn>
                                        <p:tgtEl>
                                          <p:spTgt spid="14339">
                                            <p:txEl>
                                              <p:pRg st="10" end="10"/>
                                            </p:txEl>
                                          </p:spTgt>
                                        </p:tgtEl>
                                        <p:attrNameLst>
                                          <p:attrName>style.visibility</p:attrName>
                                        </p:attrNameLst>
                                      </p:cBhvr>
                                      <p:to>
                                        <p:strVal val="visible"/>
                                      </p:to>
                                    </p:set>
                                    <p:anim calcmode="lin" valueType="num">
                                      <p:cBhvr additive="base">
                                        <p:cTn id="42" dur="75"/>
                                        <p:tgtEl>
                                          <p:spTgt spid="14339">
                                            <p:txEl>
                                              <p:pRg st="10" end="10"/>
                                            </p:txEl>
                                          </p:spTgt>
                                        </p:tgtEl>
                                        <p:attrNameLst>
                                          <p:attrName>ppt_x</p:attrName>
                                        </p:attrNameLst>
                                      </p:cBhvr>
                                      <p:tavLst>
                                        <p:tav tm="0">
                                          <p:val>
                                            <p:strVal val="#ppt_x-#ppt_w*1.125000"/>
                                          </p:val>
                                        </p:tav>
                                        <p:tav tm="100000">
                                          <p:val>
                                            <p:strVal val="#ppt_x"/>
                                          </p:val>
                                        </p:tav>
                                      </p:tavLst>
                                    </p:anim>
                                    <p:animEffect transition="in" filter="wipe(right)">
                                      <p:cBhvr>
                                        <p:cTn id="43" dur="75"/>
                                        <p:tgtEl>
                                          <p:spTgt spid="1433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15362" name="Rectangle 2"/>
          <p:cNvSpPr>
            <a:spLocks noGrp="1" noChangeArrowheads="1"/>
          </p:cNvSpPr>
          <p:nvPr>
            <p:ph type="title"/>
          </p:nvPr>
        </p:nvSpPr>
        <p:spPr>
          <a:xfrm>
            <a:off x="977900" y="546100"/>
            <a:ext cx="7937500" cy="495300"/>
          </a:xfrm>
        </p:spPr>
        <p:txBody>
          <a:bodyPr/>
          <a:lstStyle/>
          <a:p>
            <a:r>
              <a:rPr lang="en-US" altLang="en-US" sz="2100"/>
              <a:t>Construction Is a Dynamic &amp; Difficult Process Impacted By:</a:t>
            </a:r>
          </a:p>
        </p:txBody>
      </p:sp>
      <p:sp>
        <p:nvSpPr>
          <p:cNvPr id="15363" name="Rectangle 3"/>
          <p:cNvSpPr>
            <a:spLocks noGrp="1" noChangeArrowheads="1"/>
          </p:cNvSpPr>
          <p:nvPr>
            <p:ph type="body" idx="1"/>
          </p:nvPr>
        </p:nvSpPr>
        <p:spPr>
          <a:xfrm>
            <a:off x="1476375" y="1439863"/>
            <a:ext cx="7058025" cy="4427537"/>
          </a:xfrm>
        </p:spPr>
        <p:txBody>
          <a:bodyPr/>
          <a:lstStyle/>
          <a:p>
            <a:pPr>
              <a:lnSpc>
                <a:spcPct val="140000"/>
              </a:lnSpc>
            </a:pPr>
            <a:r>
              <a:rPr lang="en-US" altLang="en-US" sz="2400"/>
              <a:t>Weather Conditions</a:t>
            </a:r>
          </a:p>
          <a:p>
            <a:pPr>
              <a:lnSpc>
                <a:spcPct val="140000"/>
              </a:lnSpc>
            </a:pPr>
            <a:r>
              <a:rPr lang="en-US" altLang="en-US" sz="2400"/>
              <a:t>Material Availability</a:t>
            </a:r>
          </a:p>
          <a:p>
            <a:pPr>
              <a:lnSpc>
                <a:spcPct val="140000"/>
              </a:lnSpc>
            </a:pPr>
            <a:r>
              <a:rPr lang="en-US" altLang="en-US" sz="2400"/>
              <a:t>Labor Availability</a:t>
            </a:r>
          </a:p>
          <a:p>
            <a:pPr>
              <a:lnSpc>
                <a:spcPct val="140000"/>
              </a:lnSpc>
            </a:pPr>
            <a:r>
              <a:rPr lang="en-US" altLang="en-US" sz="2400"/>
              <a:t>Approvals and Inspections</a:t>
            </a:r>
          </a:p>
          <a:p>
            <a:pPr>
              <a:lnSpc>
                <a:spcPct val="140000"/>
              </a:lnSpc>
            </a:pPr>
            <a:r>
              <a:rPr lang="en-US" altLang="en-US" sz="2400"/>
              <a:t>Cash Flow</a:t>
            </a:r>
          </a:p>
          <a:p>
            <a:pPr>
              <a:lnSpc>
                <a:spcPct val="140000"/>
              </a:lnSpc>
            </a:pPr>
            <a:r>
              <a:rPr lang="en-US" altLang="en-US" sz="2400"/>
              <a:t>Changes and Selection Decisions</a:t>
            </a:r>
          </a:p>
          <a:p>
            <a:pPr>
              <a:lnSpc>
                <a:spcPct val="110000"/>
              </a:lnSpc>
            </a:pPr>
            <a:r>
              <a:rPr lang="en-US" altLang="en-US" sz="2400"/>
              <a:t>Other Job Site Conditions and Activities</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randombar(vertical)">
                                      <p:cBhvr>
                                        <p:cTn id="7" dur="500"/>
                                        <p:tgtEl>
                                          <p:spTgt spid="153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15363">
                                            <p:txEl>
                                              <p:pRg st="0" end="0"/>
                                            </p:txEl>
                                          </p:spTgt>
                                        </p:tgtEl>
                                        <p:attrNameLst>
                                          <p:attrName>style.visibility</p:attrName>
                                        </p:attrNameLst>
                                      </p:cBhvr>
                                      <p:to>
                                        <p:strVal val="visible"/>
                                      </p:to>
                                    </p:set>
                                    <p:anim calcmode="lin" valueType="num">
                                      <p:cBhvr additive="base">
                                        <p:cTn id="12" dur="75"/>
                                        <p:tgtEl>
                                          <p:spTgt spid="15363">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15363">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15363">
                                            <p:txEl>
                                              <p:pRg st="1" end="1"/>
                                            </p:txEl>
                                          </p:spTgt>
                                        </p:tgtEl>
                                        <p:attrNameLst>
                                          <p:attrName>style.visibility</p:attrName>
                                        </p:attrNameLst>
                                      </p:cBhvr>
                                      <p:to>
                                        <p:strVal val="visible"/>
                                      </p:to>
                                    </p:set>
                                    <p:anim calcmode="lin" valueType="num">
                                      <p:cBhvr additive="base">
                                        <p:cTn id="18" dur="75"/>
                                        <p:tgtEl>
                                          <p:spTgt spid="15363">
                                            <p:txEl>
                                              <p:pRg st="1" end="1"/>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15363">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15363">
                                            <p:txEl>
                                              <p:pRg st="2" end="2"/>
                                            </p:txEl>
                                          </p:spTgt>
                                        </p:tgtEl>
                                        <p:attrNameLst>
                                          <p:attrName>style.visibility</p:attrName>
                                        </p:attrNameLst>
                                      </p:cBhvr>
                                      <p:to>
                                        <p:strVal val="visible"/>
                                      </p:to>
                                    </p:set>
                                    <p:anim calcmode="lin" valueType="num">
                                      <p:cBhvr additive="base">
                                        <p:cTn id="24" dur="75"/>
                                        <p:tgtEl>
                                          <p:spTgt spid="15363">
                                            <p:txEl>
                                              <p:pRg st="2" end="2"/>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15363">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15363">
                                            <p:txEl>
                                              <p:pRg st="3" end="3"/>
                                            </p:txEl>
                                          </p:spTgt>
                                        </p:tgtEl>
                                        <p:attrNameLst>
                                          <p:attrName>style.visibility</p:attrName>
                                        </p:attrNameLst>
                                      </p:cBhvr>
                                      <p:to>
                                        <p:strVal val="visible"/>
                                      </p:to>
                                    </p:set>
                                    <p:anim calcmode="lin" valueType="num">
                                      <p:cBhvr additive="base">
                                        <p:cTn id="30" dur="75"/>
                                        <p:tgtEl>
                                          <p:spTgt spid="15363">
                                            <p:txEl>
                                              <p:pRg st="3" end="3"/>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15363">
                                            <p:txEl>
                                              <p:pRg st="3" end="3"/>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15363">
                                            <p:txEl>
                                              <p:pRg st="4" end="4"/>
                                            </p:txEl>
                                          </p:spTgt>
                                        </p:tgtEl>
                                        <p:attrNameLst>
                                          <p:attrName>style.visibility</p:attrName>
                                        </p:attrNameLst>
                                      </p:cBhvr>
                                      <p:to>
                                        <p:strVal val="visible"/>
                                      </p:to>
                                    </p:set>
                                    <p:anim calcmode="lin" valueType="num">
                                      <p:cBhvr additive="base">
                                        <p:cTn id="36" dur="75"/>
                                        <p:tgtEl>
                                          <p:spTgt spid="15363">
                                            <p:txEl>
                                              <p:pRg st="4" end="4"/>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15363">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8" fill="hold" grpId="0" nodeType="clickEffect">
                                  <p:stCondLst>
                                    <p:cond delay="0"/>
                                  </p:stCondLst>
                                  <p:iterate type="lt">
                                    <p:tmPct val="100000"/>
                                  </p:iterate>
                                  <p:childTnLst>
                                    <p:set>
                                      <p:cBhvr>
                                        <p:cTn id="41" dur="1" fill="hold">
                                          <p:stCondLst>
                                            <p:cond delay="0"/>
                                          </p:stCondLst>
                                        </p:cTn>
                                        <p:tgtEl>
                                          <p:spTgt spid="15363">
                                            <p:txEl>
                                              <p:pRg st="5" end="5"/>
                                            </p:txEl>
                                          </p:spTgt>
                                        </p:tgtEl>
                                        <p:attrNameLst>
                                          <p:attrName>style.visibility</p:attrName>
                                        </p:attrNameLst>
                                      </p:cBhvr>
                                      <p:to>
                                        <p:strVal val="visible"/>
                                      </p:to>
                                    </p:set>
                                    <p:anim calcmode="lin" valueType="num">
                                      <p:cBhvr additive="base">
                                        <p:cTn id="42" dur="75"/>
                                        <p:tgtEl>
                                          <p:spTgt spid="15363">
                                            <p:txEl>
                                              <p:pRg st="5" end="5"/>
                                            </p:txEl>
                                          </p:spTgt>
                                        </p:tgtEl>
                                        <p:attrNameLst>
                                          <p:attrName>ppt_x</p:attrName>
                                        </p:attrNameLst>
                                      </p:cBhvr>
                                      <p:tavLst>
                                        <p:tav tm="0">
                                          <p:val>
                                            <p:strVal val="#ppt_x-#ppt_w*1.125000"/>
                                          </p:val>
                                        </p:tav>
                                        <p:tav tm="100000">
                                          <p:val>
                                            <p:strVal val="#ppt_x"/>
                                          </p:val>
                                        </p:tav>
                                      </p:tavLst>
                                    </p:anim>
                                    <p:animEffect transition="in" filter="wipe(right)">
                                      <p:cBhvr>
                                        <p:cTn id="43" dur="75"/>
                                        <p:tgtEl>
                                          <p:spTgt spid="15363">
                                            <p:txEl>
                                              <p:pRg st="5" end="5"/>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8" fill="hold" grpId="0" nodeType="clickEffect">
                                  <p:stCondLst>
                                    <p:cond delay="0"/>
                                  </p:stCondLst>
                                  <p:iterate type="lt">
                                    <p:tmPct val="100000"/>
                                  </p:iterate>
                                  <p:childTnLst>
                                    <p:set>
                                      <p:cBhvr>
                                        <p:cTn id="47" dur="1" fill="hold">
                                          <p:stCondLst>
                                            <p:cond delay="0"/>
                                          </p:stCondLst>
                                        </p:cTn>
                                        <p:tgtEl>
                                          <p:spTgt spid="15363">
                                            <p:txEl>
                                              <p:pRg st="6" end="6"/>
                                            </p:txEl>
                                          </p:spTgt>
                                        </p:tgtEl>
                                        <p:attrNameLst>
                                          <p:attrName>style.visibility</p:attrName>
                                        </p:attrNameLst>
                                      </p:cBhvr>
                                      <p:to>
                                        <p:strVal val="visible"/>
                                      </p:to>
                                    </p:set>
                                    <p:anim calcmode="lin" valueType="num">
                                      <p:cBhvr additive="base">
                                        <p:cTn id="48" dur="75"/>
                                        <p:tgtEl>
                                          <p:spTgt spid="15363">
                                            <p:txEl>
                                              <p:pRg st="6" end="6"/>
                                            </p:txEl>
                                          </p:spTgt>
                                        </p:tgtEl>
                                        <p:attrNameLst>
                                          <p:attrName>ppt_x</p:attrName>
                                        </p:attrNameLst>
                                      </p:cBhvr>
                                      <p:tavLst>
                                        <p:tav tm="0">
                                          <p:val>
                                            <p:strVal val="#ppt_x-#ppt_w*1.125000"/>
                                          </p:val>
                                        </p:tav>
                                        <p:tav tm="100000">
                                          <p:val>
                                            <p:strVal val="#ppt_x"/>
                                          </p:val>
                                        </p:tav>
                                      </p:tavLst>
                                    </p:anim>
                                    <p:animEffect transition="in" filter="wipe(right)">
                                      <p:cBhvr>
                                        <p:cTn id="49" dur="75"/>
                                        <p:tgtEl>
                                          <p:spTgt spid="1536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3"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16386" name="Rectangle 2"/>
          <p:cNvSpPr>
            <a:spLocks noGrp="1" noChangeArrowheads="1"/>
          </p:cNvSpPr>
          <p:nvPr>
            <p:ph type="title"/>
          </p:nvPr>
        </p:nvSpPr>
        <p:spPr>
          <a:xfrm>
            <a:off x="990600" y="609600"/>
            <a:ext cx="7997825" cy="361950"/>
          </a:xfrm>
        </p:spPr>
        <p:txBody>
          <a:bodyPr/>
          <a:lstStyle/>
          <a:p>
            <a:r>
              <a:rPr lang="en-US" altLang="en-US"/>
              <a:t>Advice During the Construction Process</a:t>
            </a:r>
          </a:p>
        </p:txBody>
      </p:sp>
      <p:sp>
        <p:nvSpPr>
          <p:cNvPr id="16387" name="Rectangle 3"/>
          <p:cNvSpPr>
            <a:spLocks noGrp="1" noChangeArrowheads="1"/>
          </p:cNvSpPr>
          <p:nvPr>
            <p:ph type="body" idx="1"/>
          </p:nvPr>
        </p:nvSpPr>
        <p:spPr>
          <a:xfrm>
            <a:off x="1476375" y="1676400"/>
            <a:ext cx="7058025" cy="4191000"/>
          </a:xfrm>
        </p:spPr>
        <p:txBody>
          <a:bodyPr/>
          <a:lstStyle/>
          <a:p>
            <a:r>
              <a:rPr lang="en-US" altLang="en-US" sz="2400"/>
              <a:t>Don’t Try to Hold Builder</a:t>
            </a:r>
            <a:br>
              <a:rPr lang="en-US" altLang="en-US" sz="2400"/>
            </a:br>
            <a:r>
              <a:rPr lang="en-US" altLang="en-US" sz="2400"/>
              <a:t>to an Exact Schedule</a:t>
            </a:r>
            <a:br>
              <a:rPr lang="en-US" altLang="en-US" sz="2400"/>
            </a:br>
            <a:br>
              <a:rPr lang="en-US" altLang="en-US" sz="2400"/>
            </a:br>
            <a:endParaRPr lang="en-US" altLang="en-US" sz="2400"/>
          </a:p>
          <a:p>
            <a:r>
              <a:rPr lang="en-US" altLang="en-US" sz="2400"/>
              <a:t>Expect and Prepare for Delays and Changes</a:t>
            </a:r>
            <a:br>
              <a:rPr lang="en-US" altLang="en-US" sz="2400"/>
            </a:br>
            <a:br>
              <a:rPr lang="en-US" altLang="en-US" sz="2400"/>
            </a:br>
            <a:endParaRPr lang="en-US" altLang="en-US" sz="2400"/>
          </a:p>
          <a:p>
            <a:r>
              <a:rPr lang="en-US" altLang="en-US" sz="2400"/>
              <a:t>Do Your Part to Minimize Delays</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randombar(vertical)">
                                      <p:cBhvr>
                                        <p:cTn id="7" dur="500"/>
                                        <p:tgtEl>
                                          <p:spTgt spid="163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16387">
                                            <p:txEl>
                                              <p:pRg st="0" end="0"/>
                                            </p:txEl>
                                          </p:spTgt>
                                        </p:tgtEl>
                                        <p:attrNameLst>
                                          <p:attrName>style.visibility</p:attrName>
                                        </p:attrNameLst>
                                      </p:cBhvr>
                                      <p:to>
                                        <p:strVal val="visible"/>
                                      </p:to>
                                    </p:set>
                                    <p:anim calcmode="lin" valueType="num">
                                      <p:cBhvr additive="base">
                                        <p:cTn id="12" dur="75"/>
                                        <p:tgtEl>
                                          <p:spTgt spid="16387">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16387">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16387">
                                            <p:txEl>
                                              <p:pRg st="1" end="1"/>
                                            </p:txEl>
                                          </p:spTgt>
                                        </p:tgtEl>
                                        <p:attrNameLst>
                                          <p:attrName>style.visibility</p:attrName>
                                        </p:attrNameLst>
                                      </p:cBhvr>
                                      <p:to>
                                        <p:strVal val="visible"/>
                                      </p:to>
                                    </p:set>
                                    <p:anim calcmode="lin" valueType="num">
                                      <p:cBhvr additive="base">
                                        <p:cTn id="18" dur="75"/>
                                        <p:tgtEl>
                                          <p:spTgt spid="16387">
                                            <p:txEl>
                                              <p:pRg st="1" end="1"/>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16387">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16387">
                                            <p:txEl>
                                              <p:pRg st="2" end="2"/>
                                            </p:txEl>
                                          </p:spTgt>
                                        </p:tgtEl>
                                        <p:attrNameLst>
                                          <p:attrName>style.visibility</p:attrName>
                                        </p:attrNameLst>
                                      </p:cBhvr>
                                      <p:to>
                                        <p:strVal val="visible"/>
                                      </p:to>
                                    </p:set>
                                    <p:anim calcmode="lin" valueType="num">
                                      <p:cBhvr additive="base">
                                        <p:cTn id="24" dur="75"/>
                                        <p:tgtEl>
                                          <p:spTgt spid="16387">
                                            <p:txEl>
                                              <p:pRg st="2" end="2"/>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163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17410" name="Rectangle 2"/>
          <p:cNvSpPr>
            <a:spLocks noGrp="1" noChangeArrowheads="1"/>
          </p:cNvSpPr>
          <p:nvPr>
            <p:ph type="title"/>
          </p:nvPr>
        </p:nvSpPr>
        <p:spPr>
          <a:xfrm>
            <a:off x="990600" y="609600"/>
            <a:ext cx="7997825" cy="361950"/>
          </a:xfrm>
        </p:spPr>
        <p:txBody>
          <a:bodyPr/>
          <a:lstStyle/>
          <a:p>
            <a:r>
              <a:rPr lang="en-US" altLang="en-US"/>
              <a:t>The New Home Orientation</a:t>
            </a:r>
          </a:p>
        </p:txBody>
      </p:sp>
      <p:sp>
        <p:nvSpPr>
          <p:cNvPr id="17411" name="Rectangle 3"/>
          <p:cNvSpPr>
            <a:spLocks noGrp="1" noChangeArrowheads="1"/>
          </p:cNvSpPr>
          <p:nvPr>
            <p:ph type="body" idx="1"/>
          </p:nvPr>
        </p:nvSpPr>
        <p:spPr/>
        <p:txBody>
          <a:bodyPr/>
          <a:lstStyle/>
          <a:p>
            <a:pPr>
              <a:lnSpc>
                <a:spcPct val="120000"/>
              </a:lnSpc>
            </a:pPr>
            <a:r>
              <a:rPr lang="en-US" altLang="en-US"/>
              <a:t>Focused on Assuring Your Satisfaction</a:t>
            </a:r>
          </a:p>
          <a:p>
            <a:pPr>
              <a:lnSpc>
                <a:spcPct val="120000"/>
              </a:lnSpc>
            </a:pPr>
            <a:endParaRPr lang="en-US" altLang="en-US"/>
          </a:p>
          <a:p>
            <a:pPr>
              <a:lnSpc>
                <a:spcPct val="120000"/>
              </a:lnSpc>
            </a:pPr>
            <a:r>
              <a:rPr lang="en-US" altLang="en-US"/>
              <a:t>Familiarize You With Your New Home</a:t>
            </a:r>
          </a:p>
          <a:p>
            <a:pPr>
              <a:lnSpc>
                <a:spcPct val="120000"/>
              </a:lnSpc>
            </a:pPr>
            <a:endParaRPr lang="en-US" altLang="en-US"/>
          </a:p>
          <a:p>
            <a:pPr>
              <a:lnSpc>
                <a:spcPct val="120000"/>
              </a:lnSpc>
            </a:pPr>
            <a:r>
              <a:rPr lang="en-US" altLang="en-US"/>
              <a:t>Verify Completeness and Quality</a:t>
            </a:r>
          </a:p>
          <a:p>
            <a:pPr>
              <a:lnSpc>
                <a:spcPct val="120000"/>
              </a:lnSpc>
            </a:pPr>
            <a:endParaRPr lang="en-US" altLang="en-US"/>
          </a:p>
          <a:p>
            <a:pPr>
              <a:lnSpc>
                <a:spcPct val="120000"/>
              </a:lnSpc>
            </a:pPr>
            <a:r>
              <a:rPr lang="en-US" altLang="en-US"/>
              <a:t>Develop Punch List for Prompt Completion</a:t>
            </a:r>
          </a:p>
          <a:p>
            <a:pPr>
              <a:lnSpc>
                <a:spcPct val="120000"/>
              </a:lnSpc>
            </a:pPr>
            <a:endParaRPr lang="en-US" altLang="en-US"/>
          </a:p>
          <a:p>
            <a:pPr>
              <a:lnSpc>
                <a:spcPct val="120000"/>
              </a:lnSpc>
            </a:pPr>
            <a:r>
              <a:rPr lang="en-US" altLang="en-US"/>
              <a:t>Finalize Paperwork and Approvals for Closing</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randombar(vertical)">
                                      <p:cBhvr>
                                        <p:cTn id="7" dur="500"/>
                                        <p:tgtEl>
                                          <p:spTgt spid="174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17411">
                                            <p:txEl>
                                              <p:pRg st="0" end="0"/>
                                            </p:txEl>
                                          </p:spTgt>
                                        </p:tgtEl>
                                        <p:attrNameLst>
                                          <p:attrName>style.visibility</p:attrName>
                                        </p:attrNameLst>
                                      </p:cBhvr>
                                      <p:to>
                                        <p:strVal val="visible"/>
                                      </p:to>
                                    </p:set>
                                    <p:anim calcmode="lin" valueType="num">
                                      <p:cBhvr additive="base">
                                        <p:cTn id="12" dur="75"/>
                                        <p:tgtEl>
                                          <p:spTgt spid="17411">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17411">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17411">
                                            <p:txEl>
                                              <p:pRg st="2" end="2"/>
                                            </p:txEl>
                                          </p:spTgt>
                                        </p:tgtEl>
                                        <p:attrNameLst>
                                          <p:attrName>style.visibility</p:attrName>
                                        </p:attrNameLst>
                                      </p:cBhvr>
                                      <p:to>
                                        <p:strVal val="visible"/>
                                      </p:to>
                                    </p:set>
                                    <p:anim calcmode="lin" valueType="num">
                                      <p:cBhvr additive="base">
                                        <p:cTn id="18" dur="75"/>
                                        <p:tgtEl>
                                          <p:spTgt spid="17411">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17411">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17411">
                                            <p:txEl>
                                              <p:pRg st="4" end="4"/>
                                            </p:txEl>
                                          </p:spTgt>
                                        </p:tgtEl>
                                        <p:attrNameLst>
                                          <p:attrName>style.visibility</p:attrName>
                                        </p:attrNameLst>
                                      </p:cBhvr>
                                      <p:to>
                                        <p:strVal val="visible"/>
                                      </p:to>
                                    </p:set>
                                    <p:anim calcmode="lin" valueType="num">
                                      <p:cBhvr additive="base">
                                        <p:cTn id="24" dur="75"/>
                                        <p:tgtEl>
                                          <p:spTgt spid="17411">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17411">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17411">
                                            <p:txEl>
                                              <p:pRg st="6" end="6"/>
                                            </p:txEl>
                                          </p:spTgt>
                                        </p:tgtEl>
                                        <p:attrNameLst>
                                          <p:attrName>style.visibility</p:attrName>
                                        </p:attrNameLst>
                                      </p:cBhvr>
                                      <p:to>
                                        <p:strVal val="visible"/>
                                      </p:to>
                                    </p:set>
                                    <p:anim calcmode="lin" valueType="num">
                                      <p:cBhvr additive="base">
                                        <p:cTn id="30" dur="75"/>
                                        <p:tgtEl>
                                          <p:spTgt spid="17411">
                                            <p:txEl>
                                              <p:pRg st="6" end="6"/>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17411">
                                            <p:txEl>
                                              <p:pRg st="6" end="6"/>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17411">
                                            <p:txEl>
                                              <p:pRg st="8" end="8"/>
                                            </p:txEl>
                                          </p:spTgt>
                                        </p:tgtEl>
                                        <p:attrNameLst>
                                          <p:attrName>style.visibility</p:attrName>
                                        </p:attrNameLst>
                                      </p:cBhvr>
                                      <p:to>
                                        <p:strVal val="visible"/>
                                      </p:to>
                                    </p:set>
                                    <p:anim calcmode="lin" valueType="num">
                                      <p:cBhvr additive="base">
                                        <p:cTn id="36" dur="75"/>
                                        <p:tgtEl>
                                          <p:spTgt spid="17411">
                                            <p:txEl>
                                              <p:pRg st="8" end="8"/>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1741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39938" name="Rectangle 2"/>
          <p:cNvSpPr>
            <a:spLocks noGrp="1" noChangeArrowheads="1"/>
          </p:cNvSpPr>
          <p:nvPr>
            <p:ph type="title"/>
          </p:nvPr>
        </p:nvSpPr>
        <p:spPr/>
        <p:txBody>
          <a:bodyPr/>
          <a:lstStyle/>
          <a:p>
            <a:r>
              <a:rPr lang="en-US" altLang="en-US"/>
              <a:t>We’re Proud of Our Success at (</a:t>
            </a:r>
            <a:r>
              <a:rPr lang="en-US" altLang="en-US" i="1"/>
              <a:t>Builder name here</a:t>
            </a:r>
            <a:r>
              <a:rPr lang="en-US" altLang="en-US"/>
              <a:t>)</a:t>
            </a:r>
          </a:p>
        </p:txBody>
      </p:sp>
      <p:sp>
        <p:nvSpPr>
          <p:cNvPr id="39939"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41986" name="Rectangle 2"/>
          <p:cNvSpPr>
            <a:spLocks noGrp="1" noChangeArrowheads="1"/>
          </p:cNvSpPr>
          <p:nvPr>
            <p:ph type="title"/>
          </p:nvPr>
        </p:nvSpPr>
        <p:spPr/>
        <p:txBody>
          <a:bodyPr/>
          <a:lstStyle/>
          <a:p>
            <a:r>
              <a:rPr lang="en-US" altLang="en-US"/>
              <a:t>(</a:t>
            </a:r>
            <a:r>
              <a:rPr lang="en-US" altLang="en-US" i="1"/>
              <a:t>Builder name here</a:t>
            </a:r>
            <a:r>
              <a:rPr lang="en-US" altLang="en-US"/>
              <a:t>) Offers The Highest Level of Service </a:t>
            </a:r>
          </a:p>
        </p:txBody>
      </p:sp>
      <p:sp>
        <p:nvSpPr>
          <p:cNvPr id="41987"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44034" name="Rectangle 2"/>
          <p:cNvSpPr>
            <a:spLocks noGrp="1" noChangeArrowheads="1"/>
          </p:cNvSpPr>
          <p:nvPr>
            <p:ph type="title"/>
          </p:nvPr>
        </p:nvSpPr>
        <p:spPr/>
        <p:txBody>
          <a:bodyPr/>
          <a:lstStyle/>
          <a:p>
            <a:r>
              <a:rPr lang="en-US" altLang="en-US"/>
              <a:t>(</a:t>
            </a:r>
            <a:r>
              <a:rPr lang="en-US" altLang="en-US" i="1"/>
              <a:t>Builder name here</a:t>
            </a:r>
            <a:r>
              <a:rPr lang="en-US" altLang="en-US"/>
              <a:t>) Quality Construction Features</a:t>
            </a:r>
          </a:p>
        </p:txBody>
      </p:sp>
      <p:sp>
        <p:nvSpPr>
          <p:cNvPr id="44035"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46082" name="Rectangle 2"/>
          <p:cNvSpPr>
            <a:spLocks noGrp="1" noChangeArrowheads="1"/>
          </p:cNvSpPr>
          <p:nvPr>
            <p:ph type="title"/>
          </p:nvPr>
        </p:nvSpPr>
        <p:spPr/>
        <p:txBody>
          <a:bodyPr/>
          <a:lstStyle/>
          <a:p>
            <a:r>
              <a:rPr lang="en-US" altLang="en-US"/>
              <a:t>(</a:t>
            </a:r>
            <a:r>
              <a:rPr lang="en-US" altLang="en-US" i="1"/>
              <a:t>Builder name here</a:t>
            </a:r>
            <a:r>
              <a:rPr lang="en-US" altLang="en-US"/>
              <a:t>) Offers Solid Warranty Protection</a:t>
            </a:r>
          </a:p>
        </p:txBody>
      </p:sp>
      <p:sp>
        <p:nvSpPr>
          <p:cNvPr id="46083"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2050" name="Rectangle 2"/>
          <p:cNvSpPr>
            <a:spLocks noGrp="1" noChangeArrowheads="1"/>
          </p:cNvSpPr>
          <p:nvPr>
            <p:ph type="title"/>
          </p:nvPr>
        </p:nvSpPr>
        <p:spPr/>
        <p:txBody>
          <a:bodyPr/>
          <a:lstStyle/>
          <a:p>
            <a:r>
              <a:rPr lang="en-US" altLang="en-US">
                <a:cs typeface="Times New Roman" panose="02020603050405020304" pitchFamily="18" charset="0"/>
              </a:rPr>
              <a:t>Building Your Dream Home</a:t>
            </a:r>
            <a:endParaRPr lang="en-US" altLang="en-US">
              <a:latin typeface="Times New Roman" panose="02020603050405020304" pitchFamily="18" charset="0"/>
              <a:cs typeface="Times New Roman" panose="02020603050405020304" pitchFamily="18" charset="0"/>
            </a:endParaRPr>
          </a:p>
        </p:txBody>
      </p:sp>
      <p:sp>
        <p:nvSpPr>
          <p:cNvPr id="2051" name="Rectangle 3"/>
          <p:cNvSpPr>
            <a:spLocks noGrp="1" noChangeArrowheads="1"/>
          </p:cNvSpPr>
          <p:nvPr>
            <p:ph type="body" idx="1"/>
          </p:nvPr>
        </p:nvSpPr>
        <p:spPr/>
        <p:txBody>
          <a:bodyPr/>
          <a:lstStyle/>
          <a:p>
            <a:r>
              <a:rPr lang="en-US" altLang="en-US"/>
              <a:t>Designed For Your Lifestyle</a:t>
            </a:r>
          </a:p>
          <a:p>
            <a:endParaRPr lang="en-US" altLang="en-US"/>
          </a:p>
          <a:p>
            <a:r>
              <a:rPr lang="en-US" altLang="en-US"/>
              <a:t>Brand New – Decorated to Your Tastes</a:t>
            </a:r>
          </a:p>
          <a:p>
            <a:endParaRPr lang="en-US" altLang="en-US"/>
          </a:p>
          <a:p>
            <a:r>
              <a:rPr lang="en-US" altLang="en-US"/>
              <a:t>Latest Technology</a:t>
            </a:r>
          </a:p>
          <a:p>
            <a:endParaRPr lang="en-US" altLang="en-US"/>
          </a:p>
          <a:p>
            <a:r>
              <a:rPr lang="en-US" altLang="en-US"/>
              <a:t>High Energy Efficiency</a:t>
            </a:r>
          </a:p>
          <a:p>
            <a:endParaRPr lang="en-US" altLang="en-US"/>
          </a:p>
          <a:p>
            <a:r>
              <a:rPr lang="en-US" altLang="en-US"/>
              <a:t>Lower Maintenance</a:t>
            </a:r>
          </a:p>
          <a:p>
            <a:endParaRPr lang="en-US" altLang="en-US"/>
          </a:p>
          <a:p>
            <a:r>
              <a:rPr lang="en-US" altLang="en-US"/>
              <a:t>New Home Warranties</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randombar(vertical)">
                                      <p:cBhvr>
                                        <p:cTn id="7" dur="500"/>
                                        <p:tgtEl>
                                          <p:spTgt spid="20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2051">
                                            <p:txEl>
                                              <p:pRg st="0" end="0"/>
                                            </p:txEl>
                                          </p:spTgt>
                                        </p:tgtEl>
                                        <p:attrNameLst>
                                          <p:attrName>style.visibility</p:attrName>
                                        </p:attrNameLst>
                                      </p:cBhvr>
                                      <p:to>
                                        <p:strVal val="visible"/>
                                      </p:to>
                                    </p:set>
                                    <p:anim calcmode="lin" valueType="num">
                                      <p:cBhvr additive="base">
                                        <p:cTn id="12" dur="75"/>
                                        <p:tgtEl>
                                          <p:spTgt spid="2051">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2051">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2051">
                                            <p:txEl>
                                              <p:pRg st="2" end="2"/>
                                            </p:txEl>
                                          </p:spTgt>
                                        </p:tgtEl>
                                        <p:attrNameLst>
                                          <p:attrName>style.visibility</p:attrName>
                                        </p:attrNameLst>
                                      </p:cBhvr>
                                      <p:to>
                                        <p:strVal val="visible"/>
                                      </p:to>
                                    </p:set>
                                    <p:anim calcmode="lin" valueType="num">
                                      <p:cBhvr additive="base">
                                        <p:cTn id="18" dur="75"/>
                                        <p:tgtEl>
                                          <p:spTgt spid="2051">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2051">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2051">
                                            <p:txEl>
                                              <p:pRg st="4" end="4"/>
                                            </p:txEl>
                                          </p:spTgt>
                                        </p:tgtEl>
                                        <p:attrNameLst>
                                          <p:attrName>style.visibility</p:attrName>
                                        </p:attrNameLst>
                                      </p:cBhvr>
                                      <p:to>
                                        <p:strVal val="visible"/>
                                      </p:to>
                                    </p:set>
                                    <p:anim calcmode="lin" valueType="num">
                                      <p:cBhvr additive="base">
                                        <p:cTn id="24" dur="75"/>
                                        <p:tgtEl>
                                          <p:spTgt spid="2051">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2051">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2051">
                                            <p:txEl>
                                              <p:pRg st="6" end="6"/>
                                            </p:txEl>
                                          </p:spTgt>
                                        </p:tgtEl>
                                        <p:attrNameLst>
                                          <p:attrName>style.visibility</p:attrName>
                                        </p:attrNameLst>
                                      </p:cBhvr>
                                      <p:to>
                                        <p:strVal val="visible"/>
                                      </p:to>
                                    </p:set>
                                    <p:anim calcmode="lin" valueType="num">
                                      <p:cBhvr additive="base">
                                        <p:cTn id="30" dur="75"/>
                                        <p:tgtEl>
                                          <p:spTgt spid="2051">
                                            <p:txEl>
                                              <p:pRg st="6" end="6"/>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2051">
                                            <p:txEl>
                                              <p:pRg st="6" end="6"/>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2051">
                                            <p:txEl>
                                              <p:pRg st="8" end="8"/>
                                            </p:txEl>
                                          </p:spTgt>
                                        </p:tgtEl>
                                        <p:attrNameLst>
                                          <p:attrName>style.visibility</p:attrName>
                                        </p:attrNameLst>
                                      </p:cBhvr>
                                      <p:to>
                                        <p:strVal val="visible"/>
                                      </p:to>
                                    </p:set>
                                    <p:anim calcmode="lin" valueType="num">
                                      <p:cBhvr additive="base">
                                        <p:cTn id="36" dur="75"/>
                                        <p:tgtEl>
                                          <p:spTgt spid="2051">
                                            <p:txEl>
                                              <p:pRg st="8" end="8"/>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2051">
                                            <p:txEl>
                                              <p:pRg st="8" end="8"/>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8" fill="hold" grpId="0" nodeType="clickEffect">
                                  <p:stCondLst>
                                    <p:cond delay="0"/>
                                  </p:stCondLst>
                                  <p:iterate type="lt">
                                    <p:tmPct val="100000"/>
                                  </p:iterate>
                                  <p:childTnLst>
                                    <p:set>
                                      <p:cBhvr>
                                        <p:cTn id="41" dur="1" fill="hold">
                                          <p:stCondLst>
                                            <p:cond delay="0"/>
                                          </p:stCondLst>
                                        </p:cTn>
                                        <p:tgtEl>
                                          <p:spTgt spid="2051">
                                            <p:txEl>
                                              <p:pRg st="10" end="10"/>
                                            </p:txEl>
                                          </p:spTgt>
                                        </p:tgtEl>
                                        <p:attrNameLst>
                                          <p:attrName>style.visibility</p:attrName>
                                        </p:attrNameLst>
                                      </p:cBhvr>
                                      <p:to>
                                        <p:strVal val="visible"/>
                                      </p:to>
                                    </p:set>
                                    <p:anim calcmode="lin" valueType="num">
                                      <p:cBhvr additive="base">
                                        <p:cTn id="42" dur="75"/>
                                        <p:tgtEl>
                                          <p:spTgt spid="2051">
                                            <p:txEl>
                                              <p:pRg st="10" end="10"/>
                                            </p:txEl>
                                          </p:spTgt>
                                        </p:tgtEl>
                                        <p:attrNameLst>
                                          <p:attrName>ppt_x</p:attrName>
                                        </p:attrNameLst>
                                      </p:cBhvr>
                                      <p:tavLst>
                                        <p:tav tm="0">
                                          <p:val>
                                            <p:strVal val="#ppt_x-#ppt_w*1.125000"/>
                                          </p:val>
                                        </p:tav>
                                        <p:tav tm="100000">
                                          <p:val>
                                            <p:strVal val="#ppt_x"/>
                                          </p:val>
                                        </p:tav>
                                      </p:tavLst>
                                    </p:anim>
                                    <p:animEffect transition="in" filter="wipe(right)">
                                      <p:cBhvr>
                                        <p:cTn id="43" dur="75"/>
                                        <p:tgtEl>
                                          <p:spTgt spid="205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utoUpdateAnimBg="0"/>
      <p:bldP spid="2051"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48130" name="Rectangle 2"/>
          <p:cNvSpPr>
            <a:spLocks noGrp="1" noChangeArrowheads="1"/>
          </p:cNvSpPr>
          <p:nvPr>
            <p:ph type="title"/>
          </p:nvPr>
        </p:nvSpPr>
        <p:spPr/>
        <p:txBody>
          <a:bodyPr/>
          <a:lstStyle/>
          <a:p>
            <a:r>
              <a:rPr lang="en-US" altLang="en-US"/>
              <a:t>Let’s Get the Planning Started For Your New Home</a:t>
            </a:r>
          </a:p>
        </p:txBody>
      </p:sp>
      <p:sp>
        <p:nvSpPr>
          <p:cNvPr id="48131"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50178" name="Rectangle 2"/>
          <p:cNvSpPr>
            <a:spLocks noGrp="1" noChangeArrowheads="1"/>
          </p:cNvSpPr>
          <p:nvPr>
            <p:ph type="title"/>
          </p:nvPr>
        </p:nvSpPr>
        <p:spPr/>
        <p:txBody>
          <a:bodyPr/>
          <a:lstStyle/>
          <a:p>
            <a:r>
              <a:rPr lang="en-US" altLang="en-US"/>
              <a:t>While Your New Home Is Under Construction</a:t>
            </a:r>
          </a:p>
        </p:txBody>
      </p:sp>
      <p:sp>
        <p:nvSpPr>
          <p:cNvPr id="50179"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52226" name="Rectangle 2"/>
          <p:cNvSpPr>
            <a:spLocks noGrp="1" noChangeArrowheads="1"/>
          </p:cNvSpPr>
          <p:nvPr>
            <p:ph type="title"/>
          </p:nvPr>
        </p:nvSpPr>
        <p:spPr/>
        <p:txBody>
          <a:bodyPr/>
          <a:lstStyle/>
          <a:p>
            <a:r>
              <a:rPr lang="en-US" altLang="en-US"/>
              <a:t>Preparing For Closing and Move-in</a:t>
            </a:r>
          </a:p>
        </p:txBody>
      </p:sp>
      <p:sp>
        <p:nvSpPr>
          <p:cNvPr id="52227"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24578" name="Rectangle 2"/>
          <p:cNvSpPr>
            <a:spLocks noGrp="1" noChangeArrowheads="1"/>
          </p:cNvSpPr>
          <p:nvPr>
            <p:ph type="title"/>
          </p:nvPr>
        </p:nvSpPr>
        <p:spPr/>
        <p:txBody>
          <a:bodyPr/>
          <a:lstStyle/>
          <a:p>
            <a:endParaRPr lang="en-US" altLang="en-US"/>
          </a:p>
        </p:txBody>
      </p:sp>
      <p:sp>
        <p:nvSpPr>
          <p:cNvPr id="24579"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54274" name="Rectangle 2"/>
          <p:cNvSpPr>
            <a:spLocks noGrp="1" noChangeArrowheads="1"/>
          </p:cNvSpPr>
          <p:nvPr>
            <p:ph type="title"/>
          </p:nvPr>
        </p:nvSpPr>
        <p:spPr/>
        <p:txBody>
          <a:bodyPr/>
          <a:lstStyle/>
          <a:p>
            <a:r>
              <a:rPr lang="en-US" altLang="en-US"/>
              <a:t>We’re Proud of Our Success at (</a:t>
            </a:r>
            <a:r>
              <a:rPr lang="en-US" altLang="en-US" i="1"/>
              <a:t>Builder name here</a:t>
            </a:r>
            <a:r>
              <a:rPr lang="en-US" altLang="en-US"/>
              <a:t>)</a:t>
            </a:r>
          </a:p>
        </p:txBody>
      </p:sp>
      <p:sp>
        <p:nvSpPr>
          <p:cNvPr id="54275"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56322" name="Rectangle 2"/>
          <p:cNvSpPr>
            <a:spLocks noGrp="1" noChangeArrowheads="1"/>
          </p:cNvSpPr>
          <p:nvPr>
            <p:ph type="title"/>
          </p:nvPr>
        </p:nvSpPr>
        <p:spPr/>
        <p:txBody>
          <a:bodyPr/>
          <a:lstStyle/>
          <a:p>
            <a:r>
              <a:rPr lang="en-US" altLang="en-US"/>
              <a:t>(</a:t>
            </a:r>
            <a:r>
              <a:rPr lang="en-US" altLang="en-US" i="1"/>
              <a:t>Builder name here</a:t>
            </a:r>
            <a:r>
              <a:rPr lang="en-US" altLang="en-US"/>
              <a:t>) Offers The Highest Level of Service </a:t>
            </a:r>
          </a:p>
        </p:txBody>
      </p:sp>
      <p:sp>
        <p:nvSpPr>
          <p:cNvPr id="56323"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58370" name="Rectangle 2"/>
          <p:cNvSpPr>
            <a:spLocks noGrp="1" noChangeArrowheads="1"/>
          </p:cNvSpPr>
          <p:nvPr>
            <p:ph type="title"/>
          </p:nvPr>
        </p:nvSpPr>
        <p:spPr/>
        <p:txBody>
          <a:bodyPr/>
          <a:lstStyle/>
          <a:p>
            <a:r>
              <a:rPr lang="en-US" altLang="en-US"/>
              <a:t>(</a:t>
            </a:r>
            <a:r>
              <a:rPr lang="en-US" altLang="en-US" i="1"/>
              <a:t>Builder name here</a:t>
            </a:r>
            <a:r>
              <a:rPr lang="en-US" altLang="en-US"/>
              <a:t>) Quality Construction Features</a:t>
            </a:r>
          </a:p>
        </p:txBody>
      </p:sp>
      <p:sp>
        <p:nvSpPr>
          <p:cNvPr id="58371"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60418" name="Rectangle 2"/>
          <p:cNvSpPr>
            <a:spLocks noGrp="1" noChangeArrowheads="1"/>
          </p:cNvSpPr>
          <p:nvPr>
            <p:ph type="title"/>
          </p:nvPr>
        </p:nvSpPr>
        <p:spPr/>
        <p:txBody>
          <a:bodyPr/>
          <a:lstStyle/>
          <a:p>
            <a:r>
              <a:rPr lang="en-US" altLang="en-US"/>
              <a:t>(</a:t>
            </a:r>
            <a:r>
              <a:rPr lang="en-US" altLang="en-US" i="1"/>
              <a:t>Builder name here</a:t>
            </a:r>
            <a:r>
              <a:rPr lang="en-US" altLang="en-US"/>
              <a:t>) Offers Solid Warranty Protection</a:t>
            </a:r>
          </a:p>
        </p:txBody>
      </p:sp>
      <p:sp>
        <p:nvSpPr>
          <p:cNvPr id="60419"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62466" name="Rectangle 2"/>
          <p:cNvSpPr>
            <a:spLocks noGrp="1" noChangeArrowheads="1"/>
          </p:cNvSpPr>
          <p:nvPr>
            <p:ph type="title"/>
          </p:nvPr>
        </p:nvSpPr>
        <p:spPr/>
        <p:txBody>
          <a:bodyPr/>
          <a:lstStyle/>
          <a:p>
            <a:r>
              <a:rPr lang="en-US" altLang="en-US"/>
              <a:t>Let’s Get the Planning Started For Your New Home</a:t>
            </a:r>
          </a:p>
        </p:txBody>
      </p:sp>
      <p:sp>
        <p:nvSpPr>
          <p:cNvPr id="62467"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64514" name="Rectangle 2"/>
          <p:cNvSpPr>
            <a:spLocks noGrp="1" noChangeArrowheads="1"/>
          </p:cNvSpPr>
          <p:nvPr>
            <p:ph type="title"/>
          </p:nvPr>
        </p:nvSpPr>
        <p:spPr/>
        <p:txBody>
          <a:bodyPr/>
          <a:lstStyle/>
          <a:p>
            <a:r>
              <a:rPr lang="en-US" altLang="en-US"/>
              <a:t>While Your New Home Is Under Construction</a:t>
            </a:r>
          </a:p>
        </p:txBody>
      </p:sp>
      <p:sp>
        <p:nvSpPr>
          <p:cNvPr id="64515"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3074" name="Rectangle 2"/>
          <p:cNvSpPr>
            <a:spLocks noGrp="1" noChangeArrowheads="1"/>
          </p:cNvSpPr>
          <p:nvPr>
            <p:ph type="title"/>
          </p:nvPr>
        </p:nvSpPr>
        <p:spPr/>
        <p:txBody>
          <a:bodyPr/>
          <a:lstStyle/>
          <a:p>
            <a:r>
              <a:rPr lang="en-US" altLang="en-US">
                <a:cs typeface="Times New Roman" panose="02020603050405020304" pitchFamily="18" charset="0"/>
              </a:rPr>
              <a:t>Certified New Home Specialist</a:t>
            </a:r>
            <a:r>
              <a:rPr lang="en-US" altLang="en-US" baseline="30000">
                <a:cs typeface="Times New Roman" panose="02020603050405020304" pitchFamily="18" charset="0"/>
              </a:rPr>
              <a:t>TM</a:t>
            </a:r>
            <a:r>
              <a:rPr lang="en-US" altLang="en-US">
                <a:cs typeface="Times New Roman" panose="02020603050405020304" pitchFamily="18" charset="0"/>
              </a:rPr>
              <a:t> Sales Philosophy</a:t>
            </a:r>
            <a:endParaRPr lang="en-US" altLang="en-US">
              <a:latin typeface="Times New Roman" panose="02020603050405020304" pitchFamily="18" charset="0"/>
              <a:cs typeface="Times New Roman" panose="02020603050405020304" pitchFamily="18" charset="0"/>
            </a:endParaRPr>
          </a:p>
        </p:txBody>
      </p:sp>
      <p:sp>
        <p:nvSpPr>
          <p:cNvPr id="3075" name="Rectangle 3"/>
          <p:cNvSpPr>
            <a:spLocks noGrp="1" noChangeArrowheads="1"/>
          </p:cNvSpPr>
          <p:nvPr>
            <p:ph type="body" idx="1"/>
          </p:nvPr>
        </p:nvSpPr>
        <p:spPr>
          <a:xfrm>
            <a:off x="1476375" y="1524000"/>
            <a:ext cx="6372225" cy="4343400"/>
          </a:xfrm>
        </p:spPr>
        <p:txBody>
          <a:bodyPr/>
          <a:lstStyle/>
          <a:p>
            <a:pPr algn="ctr">
              <a:buFontTx/>
              <a:buNone/>
            </a:pPr>
            <a:br>
              <a:rPr lang="en-US" altLang="en-US" sz="2800"/>
            </a:br>
            <a:br>
              <a:rPr lang="en-US" altLang="en-US" sz="2800"/>
            </a:br>
            <a:r>
              <a:rPr lang="en-US" altLang="en-US" sz="2800"/>
              <a:t> My Number One Goal</a:t>
            </a:r>
            <a:br>
              <a:rPr lang="en-US" altLang="en-US" sz="2800"/>
            </a:br>
            <a:r>
              <a:rPr lang="en-US" altLang="en-US" sz="2800"/>
              <a:t> Is Helping People Make</a:t>
            </a:r>
            <a:br>
              <a:rPr lang="en-US" altLang="en-US" sz="2800"/>
            </a:br>
            <a:r>
              <a:rPr lang="en-US" altLang="en-US" sz="2800"/>
              <a:t>Decisions That Are</a:t>
            </a:r>
            <a:br>
              <a:rPr lang="en-US" altLang="en-US" sz="2800"/>
            </a:br>
            <a:r>
              <a:rPr lang="en-US" altLang="en-US" sz="2800"/>
              <a:t>Good For Them</a:t>
            </a:r>
            <a:r>
              <a:rPr lang="en-US" altLang="en-US"/>
              <a:t> </a:t>
            </a:r>
            <a:endParaRPr lang="en-US" altLang="en-US" sz="3200"/>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randombar(vertical)">
                                      <p:cBhvr>
                                        <p:cTn id="7" dur="500"/>
                                        <p:tgtEl>
                                          <p:spTgt spid="30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3075">
                                            <p:txEl>
                                              <p:pRg st="0" end="0"/>
                                            </p:txEl>
                                          </p:spTgt>
                                        </p:tgtEl>
                                        <p:attrNameLst>
                                          <p:attrName>style.visibility</p:attrName>
                                        </p:attrNameLst>
                                      </p:cBhvr>
                                      <p:to>
                                        <p:strVal val="visible"/>
                                      </p:to>
                                    </p:set>
                                    <p:anim calcmode="lin" valueType="num">
                                      <p:cBhvr additive="base">
                                        <p:cTn id="12" dur="75"/>
                                        <p:tgtEl>
                                          <p:spTgt spid="3075">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30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utoUpdateAnimBg="0"/>
      <p:bldP spid="3075"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66562" name="Rectangle 2"/>
          <p:cNvSpPr>
            <a:spLocks noGrp="1" noChangeArrowheads="1"/>
          </p:cNvSpPr>
          <p:nvPr>
            <p:ph type="title"/>
          </p:nvPr>
        </p:nvSpPr>
        <p:spPr/>
        <p:txBody>
          <a:bodyPr/>
          <a:lstStyle/>
          <a:p>
            <a:r>
              <a:rPr lang="en-US" altLang="en-US"/>
              <a:t>Preparing For Closing and Move-in</a:t>
            </a:r>
          </a:p>
        </p:txBody>
      </p:sp>
      <p:sp>
        <p:nvSpPr>
          <p:cNvPr id="66563"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68610" name="Rectangle 2"/>
          <p:cNvSpPr>
            <a:spLocks noGrp="1" noChangeArrowheads="1"/>
          </p:cNvSpPr>
          <p:nvPr>
            <p:ph type="title"/>
          </p:nvPr>
        </p:nvSpPr>
        <p:spPr/>
        <p:txBody>
          <a:bodyPr/>
          <a:lstStyle/>
          <a:p>
            <a:endParaRPr lang="en-US" altLang="en-US"/>
          </a:p>
        </p:txBody>
      </p:sp>
      <p:sp>
        <p:nvSpPr>
          <p:cNvPr id="68611"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70658" name="Rectangle 2"/>
          <p:cNvSpPr>
            <a:spLocks noGrp="1" noChangeArrowheads="1"/>
          </p:cNvSpPr>
          <p:nvPr>
            <p:ph type="title"/>
          </p:nvPr>
        </p:nvSpPr>
        <p:spPr/>
        <p:txBody>
          <a:bodyPr/>
          <a:lstStyle/>
          <a:p>
            <a:endParaRPr lang="en-US" altLang="en-US"/>
          </a:p>
        </p:txBody>
      </p:sp>
      <p:sp>
        <p:nvSpPr>
          <p:cNvPr id="70659"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72706" name="Rectangle 2"/>
          <p:cNvSpPr>
            <a:spLocks noGrp="1" noChangeArrowheads="1"/>
          </p:cNvSpPr>
          <p:nvPr>
            <p:ph type="title"/>
          </p:nvPr>
        </p:nvSpPr>
        <p:spPr/>
        <p:txBody>
          <a:bodyPr/>
          <a:lstStyle/>
          <a:p>
            <a:endParaRPr lang="en-US" altLang="en-US"/>
          </a:p>
        </p:txBody>
      </p:sp>
      <p:sp>
        <p:nvSpPr>
          <p:cNvPr id="72707"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74754" name="Rectangle 2"/>
          <p:cNvSpPr>
            <a:spLocks noGrp="1" noChangeArrowheads="1"/>
          </p:cNvSpPr>
          <p:nvPr>
            <p:ph type="title"/>
          </p:nvPr>
        </p:nvSpPr>
        <p:spPr/>
        <p:txBody>
          <a:bodyPr/>
          <a:lstStyle/>
          <a:p>
            <a:endParaRPr lang="en-US" altLang="en-US"/>
          </a:p>
        </p:txBody>
      </p:sp>
      <p:sp>
        <p:nvSpPr>
          <p:cNvPr id="74755"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4098" name="Rectangle 2"/>
          <p:cNvSpPr>
            <a:spLocks noGrp="1" noChangeArrowheads="1"/>
          </p:cNvSpPr>
          <p:nvPr>
            <p:ph type="title"/>
          </p:nvPr>
        </p:nvSpPr>
        <p:spPr/>
        <p:txBody>
          <a:bodyPr/>
          <a:lstStyle/>
          <a:p>
            <a:r>
              <a:rPr lang="en-US" altLang="en-US">
                <a:cs typeface="Times New Roman" panose="02020603050405020304" pitchFamily="18" charset="0"/>
              </a:rPr>
              <a:t>Support of a Certified New Home Specialist</a:t>
            </a:r>
            <a:r>
              <a:rPr lang="en-US" altLang="en-US" baseline="30000">
                <a:cs typeface="Times New Roman" panose="02020603050405020304" pitchFamily="18" charset="0"/>
              </a:rPr>
              <a:t>TM</a:t>
            </a:r>
          </a:p>
        </p:txBody>
      </p:sp>
      <p:sp>
        <p:nvSpPr>
          <p:cNvPr id="4099" name="Rectangle 3"/>
          <p:cNvSpPr>
            <a:spLocks noGrp="1" noChangeArrowheads="1"/>
          </p:cNvSpPr>
          <p:nvPr>
            <p:ph type="body" idx="1"/>
          </p:nvPr>
        </p:nvSpPr>
        <p:spPr/>
        <p:txBody>
          <a:bodyPr/>
          <a:lstStyle/>
          <a:p>
            <a:r>
              <a:rPr lang="en-US" altLang="en-US"/>
              <a:t>Understand the Decision-Making Process</a:t>
            </a:r>
          </a:p>
          <a:p>
            <a:endParaRPr lang="en-US" altLang="en-US"/>
          </a:p>
          <a:p>
            <a:r>
              <a:rPr lang="en-US" altLang="en-US"/>
              <a:t>Determine Your Design Needs</a:t>
            </a:r>
          </a:p>
          <a:p>
            <a:endParaRPr lang="en-US" altLang="en-US"/>
          </a:p>
          <a:p>
            <a:r>
              <a:rPr lang="en-US" altLang="en-US"/>
              <a:t>Compare Neighborhoods</a:t>
            </a:r>
          </a:p>
          <a:p>
            <a:endParaRPr lang="en-US" altLang="en-US"/>
          </a:p>
          <a:p>
            <a:r>
              <a:rPr lang="en-US" altLang="en-US"/>
              <a:t>Select the Best Building Site</a:t>
            </a:r>
          </a:p>
          <a:p>
            <a:endParaRPr lang="en-US" altLang="en-US"/>
          </a:p>
          <a:p>
            <a:r>
              <a:rPr lang="en-US" altLang="en-US"/>
              <a:t>Choose the Right Builder</a:t>
            </a:r>
          </a:p>
          <a:p>
            <a:endParaRPr lang="en-US" altLang="en-US"/>
          </a:p>
          <a:p>
            <a:r>
              <a:rPr lang="en-US" altLang="en-US"/>
              <a:t>Analyze Affordability and Financing</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randombar(vertical)">
                                      <p:cBhvr>
                                        <p:cTn id="7" dur="500"/>
                                        <p:tgtEl>
                                          <p:spTgt spid="40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4099">
                                            <p:txEl>
                                              <p:pRg st="0" end="0"/>
                                            </p:txEl>
                                          </p:spTgt>
                                        </p:tgtEl>
                                        <p:attrNameLst>
                                          <p:attrName>style.visibility</p:attrName>
                                        </p:attrNameLst>
                                      </p:cBhvr>
                                      <p:to>
                                        <p:strVal val="visible"/>
                                      </p:to>
                                    </p:set>
                                    <p:anim calcmode="lin" valueType="num">
                                      <p:cBhvr additive="base">
                                        <p:cTn id="12" dur="75"/>
                                        <p:tgtEl>
                                          <p:spTgt spid="4099">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4099">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4099">
                                            <p:txEl>
                                              <p:pRg st="2" end="2"/>
                                            </p:txEl>
                                          </p:spTgt>
                                        </p:tgtEl>
                                        <p:attrNameLst>
                                          <p:attrName>style.visibility</p:attrName>
                                        </p:attrNameLst>
                                      </p:cBhvr>
                                      <p:to>
                                        <p:strVal val="visible"/>
                                      </p:to>
                                    </p:set>
                                    <p:anim calcmode="lin" valueType="num">
                                      <p:cBhvr additive="base">
                                        <p:cTn id="18" dur="75"/>
                                        <p:tgtEl>
                                          <p:spTgt spid="4099">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4099">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4099">
                                            <p:txEl>
                                              <p:pRg st="4" end="4"/>
                                            </p:txEl>
                                          </p:spTgt>
                                        </p:tgtEl>
                                        <p:attrNameLst>
                                          <p:attrName>style.visibility</p:attrName>
                                        </p:attrNameLst>
                                      </p:cBhvr>
                                      <p:to>
                                        <p:strVal val="visible"/>
                                      </p:to>
                                    </p:set>
                                    <p:anim calcmode="lin" valueType="num">
                                      <p:cBhvr additive="base">
                                        <p:cTn id="24" dur="75"/>
                                        <p:tgtEl>
                                          <p:spTgt spid="4099">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4099">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4099">
                                            <p:txEl>
                                              <p:pRg st="6" end="6"/>
                                            </p:txEl>
                                          </p:spTgt>
                                        </p:tgtEl>
                                        <p:attrNameLst>
                                          <p:attrName>style.visibility</p:attrName>
                                        </p:attrNameLst>
                                      </p:cBhvr>
                                      <p:to>
                                        <p:strVal val="visible"/>
                                      </p:to>
                                    </p:set>
                                    <p:anim calcmode="lin" valueType="num">
                                      <p:cBhvr additive="base">
                                        <p:cTn id="30" dur="75"/>
                                        <p:tgtEl>
                                          <p:spTgt spid="4099">
                                            <p:txEl>
                                              <p:pRg st="6" end="6"/>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4099">
                                            <p:txEl>
                                              <p:pRg st="6" end="6"/>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4099">
                                            <p:txEl>
                                              <p:pRg st="8" end="8"/>
                                            </p:txEl>
                                          </p:spTgt>
                                        </p:tgtEl>
                                        <p:attrNameLst>
                                          <p:attrName>style.visibility</p:attrName>
                                        </p:attrNameLst>
                                      </p:cBhvr>
                                      <p:to>
                                        <p:strVal val="visible"/>
                                      </p:to>
                                    </p:set>
                                    <p:anim calcmode="lin" valueType="num">
                                      <p:cBhvr additive="base">
                                        <p:cTn id="36" dur="75"/>
                                        <p:tgtEl>
                                          <p:spTgt spid="4099">
                                            <p:txEl>
                                              <p:pRg st="8" end="8"/>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4099">
                                            <p:txEl>
                                              <p:pRg st="8" end="8"/>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8" fill="hold" grpId="0" nodeType="clickEffect">
                                  <p:stCondLst>
                                    <p:cond delay="0"/>
                                  </p:stCondLst>
                                  <p:iterate type="lt">
                                    <p:tmPct val="100000"/>
                                  </p:iterate>
                                  <p:childTnLst>
                                    <p:set>
                                      <p:cBhvr>
                                        <p:cTn id="41" dur="1" fill="hold">
                                          <p:stCondLst>
                                            <p:cond delay="0"/>
                                          </p:stCondLst>
                                        </p:cTn>
                                        <p:tgtEl>
                                          <p:spTgt spid="4099">
                                            <p:txEl>
                                              <p:pRg st="10" end="10"/>
                                            </p:txEl>
                                          </p:spTgt>
                                        </p:tgtEl>
                                        <p:attrNameLst>
                                          <p:attrName>style.visibility</p:attrName>
                                        </p:attrNameLst>
                                      </p:cBhvr>
                                      <p:to>
                                        <p:strVal val="visible"/>
                                      </p:to>
                                    </p:set>
                                    <p:anim calcmode="lin" valueType="num">
                                      <p:cBhvr additive="base">
                                        <p:cTn id="42" dur="75"/>
                                        <p:tgtEl>
                                          <p:spTgt spid="4099">
                                            <p:txEl>
                                              <p:pRg st="10" end="10"/>
                                            </p:txEl>
                                          </p:spTgt>
                                        </p:tgtEl>
                                        <p:attrNameLst>
                                          <p:attrName>ppt_x</p:attrName>
                                        </p:attrNameLst>
                                      </p:cBhvr>
                                      <p:tavLst>
                                        <p:tav tm="0">
                                          <p:val>
                                            <p:strVal val="#ppt_x-#ppt_w*1.125000"/>
                                          </p:val>
                                        </p:tav>
                                        <p:tav tm="100000">
                                          <p:val>
                                            <p:strVal val="#ppt_x"/>
                                          </p:val>
                                        </p:tav>
                                      </p:tavLst>
                                    </p:anim>
                                    <p:animEffect transition="in" filter="wipe(right)">
                                      <p:cBhvr>
                                        <p:cTn id="43" dur="75"/>
                                        <p:tgtEl>
                                          <p:spTgt spid="409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P spid="4099"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5122" name="Rectangle 2"/>
          <p:cNvSpPr>
            <a:spLocks noGrp="1" noChangeArrowheads="1"/>
          </p:cNvSpPr>
          <p:nvPr>
            <p:ph type="title"/>
          </p:nvPr>
        </p:nvSpPr>
        <p:spPr/>
        <p:txBody>
          <a:bodyPr/>
          <a:lstStyle/>
          <a:p>
            <a:r>
              <a:rPr lang="en-US" altLang="en-US">
                <a:cs typeface="Times New Roman" panose="02020603050405020304" pitchFamily="18" charset="0"/>
              </a:rPr>
              <a:t>Support of a Certified New Home Specialist</a:t>
            </a:r>
            <a:r>
              <a:rPr lang="en-US" altLang="en-US" baseline="30000">
                <a:cs typeface="Times New Roman" panose="02020603050405020304" pitchFamily="18" charset="0"/>
              </a:rPr>
              <a:t>TM</a:t>
            </a:r>
          </a:p>
        </p:txBody>
      </p:sp>
      <p:sp>
        <p:nvSpPr>
          <p:cNvPr id="5123" name="Rectangle 3"/>
          <p:cNvSpPr>
            <a:spLocks noGrp="1" noChangeArrowheads="1"/>
          </p:cNvSpPr>
          <p:nvPr>
            <p:ph type="body" idx="1"/>
          </p:nvPr>
        </p:nvSpPr>
        <p:spPr/>
        <p:txBody>
          <a:bodyPr/>
          <a:lstStyle/>
          <a:p>
            <a:r>
              <a:rPr lang="en-US" altLang="en-US"/>
              <a:t>Compare Costs and Specifications</a:t>
            </a:r>
          </a:p>
          <a:p>
            <a:endParaRPr lang="en-US" altLang="en-US"/>
          </a:p>
          <a:p>
            <a:r>
              <a:rPr lang="en-US" altLang="en-US"/>
              <a:t>Evaluate Quality, Design and Value</a:t>
            </a:r>
          </a:p>
          <a:p>
            <a:endParaRPr lang="en-US" altLang="en-US"/>
          </a:p>
          <a:p>
            <a:r>
              <a:rPr lang="en-US" altLang="en-US"/>
              <a:t>Sell Your Existing Home</a:t>
            </a:r>
          </a:p>
          <a:p>
            <a:endParaRPr lang="en-US" altLang="en-US"/>
          </a:p>
          <a:p>
            <a:r>
              <a:rPr lang="en-US" altLang="en-US"/>
              <a:t>Finalize Contracts and Paperwork</a:t>
            </a:r>
          </a:p>
          <a:p>
            <a:endParaRPr lang="en-US" altLang="en-US"/>
          </a:p>
          <a:p>
            <a:r>
              <a:rPr lang="en-US" altLang="en-US"/>
              <a:t>Organize Selections and Allowances</a:t>
            </a:r>
          </a:p>
          <a:p>
            <a:endParaRPr lang="en-US" altLang="en-US"/>
          </a:p>
          <a:p>
            <a:r>
              <a:rPr lang="en-US" altLang="en-US"/>
              <a:t>Coordinate Move-In and Closing</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8" fill="hold" grpId="0" nodeType="clickEffect">
                                  <p:stCondLst>
                                    <p:cond delay="0"/>
                                  </p:stCondLst>
                                  <p:iterate type="lt">
                                    <p:tmPct val="100000"/>
                                  </p:iterate>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75"/>
                                        <p:tgtEl>
                                          <p:spTgt spid="5123">
                                            <p:txEl>
                                              <p:pRg st="0" end="0"/>
                                            </p:txEl>
                                          </p:spTgt>
                                        </p:tgtEl>
                                        <p:attrNameLst>
                                          <p:attrName>ppt_x</p:attrName>
                                        </p:attrNameLst>
                                      </p:cBhvr>
                                      <p:tavLst>
                                        <p:tav tm="0">
                                          <p:val>
                                            <p:strVal val="#ppt_x-#ppt_w*1.125000"/>
                                          </p:val>
                                        </p:tav>
                                        <p:tav tm="100000">
                                          <p:val>
                                            <p:strVal val="#ppt_x"/>
                                          </p:val>
                                        </p:tav>
                                      </p:tavLst>
                                    </p:anim>
                                    <p:animEffect transition="in" filter="wipe(right)">
                                      <p:cBhvr>
                                        <p:cTn id="8" dur="75"/>
                                        <p:tgtEl>
                                          <p:spTgt spid="5123">
                                            <p:txEl>
                                              <p:pRg st="0" end="0"/>
                                            </p:txEl>
                                          </p:spTgt>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8" fill="hold" grpId="0" nodeType="clickEffect">
                                  <p:stCondLst>
                                    <p:cond delay="0"/>
                                  </p:stCondLst>
                                  <p:iterate type="lt">
                                    <p:tmPct val="100000"/>
                                  </p:iterate>
                                  <p:childTnLst>
                                    <p:set>
                                      <p:cBhvr>
                                        <p:cTn id="12" dur="1" fill="hold">
                                          <p:stCondLst>
                                            <p:cond delay="0"/>
                                          </p:stCondLst>
                                        </p:cTn>
                                        <p:tgtEl>
                                          <p:spTgt spid="5123">
                                            <p:txEl>
                                              <p:pRg st="2" end="2"/>
                                            </p:txEl>
                                          </p:spTgt>
                                        </p:tgtEl>
                                        <p:attrNameLst>
                                          <p:attrName>style.visibility</p:attrName>
                                        </p:attrNameLst>
                                      </p:cBhvr>
                                      <p:to>
                                        <p:strVal val="visible"/>
                                      </p:to>
                                    </p:set>
                                    <p:anim calcmode="lin" valueType="num">
                                      <p:cBhvr additive="base">
                                        <p:cTn id="13" dur="75"/>
                                        <p:tgtEl>
                                          <p:spTgt spid="5123">
                                            <p:txEl>
                                              <p:pRg st="2" end="2"/>
                                            </p:txEl>
                                          </p:spTgt>
                                        </p:tgtEl>
                                        <p:attrNameLst>
                                          <p:attrName>ppt_x</p:attrName>
                                        </p:attrNameLst>
                                      </p:cBhvr>
                                      <p:tavLst>
                                        <p:tav tm="0">
                                          <p:val>
                                            <p:strVal val="#ppt_x-#ppt_w*1.125000"/>
                                          </p:val>
                                        </p:tav>
                                        <p:tav tm="100000">
                                          <p:val>
                                            <p:strVal val="#ppt_x"/>
                                          </p:val>
                                        </p:tav>
                                      </p:tavLst>
                                    </p:anim>
                                    <p:animEffect transition="in" filter="wipe(right)">
                                      <p:cBhvr>
                                        <p:cTn id="14" dur="75"/>
                                        <p:tgtEl>
                                          <p:spTgt spid="5123">
                                            <p:txEl>
                                              <p:pRg st="2" end="2"/>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2" presetClass="entr" presetSubtype="8" fill="hold" grpId="0" nodeType="clickEffect">
                                  <p:stCondLst>
                                    <p:cond delay="0"/>
                                  </p:stCondLst>
                                  <p:iterate type="lt">
                                    <p:tmPct val="100000"/>
                                  </p:iterate>
                                  <p:childTnLst>
                                    <p:set>
                                      <p:cBhvr>
                                        <p:cTn id="18" dur="1" fill="hold">
                                          <p:stCondLst>
                                            <p:cond delay="0"/>
                                          </p:stCondLst>
                                        </p:cTn>
                                        <p:tgtEl>
                                          <p:spTgt spid="5123">
                                            <p:txEl>
                                              <p:pRg st="4" end="4"/>
                                            </p:txEl>
                                          </p:spTgt>
                                        </p:tgtEl>
                                        <p:attrNameLst>
                                          <p:attrName>style.visibility</p:attrName>
                                        </p:attrNameLst>
                                      </p:cBhvr>
                                      <p:to>
                                        <p:strVal val="visible"/>
                                      </p:to>
                                    </p:set>
                                    <p:anim calcmode="lin" valueType="num">
                                      <p:cBhvr additive="base">
                                        <p:cTn id="19" dur="75"/>
                                        <p:tgtEl>
                                          <p:spTgt spid="5123">
                                            <p:txEl>
                                              <p:pRg st="4" end="4"/>
                                            </p:txEl>
                                          </p:spTgt>
                                        </p:tgtEl>
                                        <p:attrNameLst>
                                          <p:attrName>ppt_x</p:attrName>
                                        </p:attrNameLst>
                                      </p:cBhvr>
                                      <p:tavLst>
                                        <p:tav tm="0">
                                          <p:val>
                                            <p:strVal val="#ppt_x-#ppt_w*1.125000"/>
                                          </p:val>
                                        </p:tav>
                                        <p:tav tm="100000">
                                          <p:val>
                                            <p:strVal val="#ppt_x"/>
                                          </p:val>
                                        </p:tav>
                                      </p:tavLst>
                                    </p:anim>
                                    <p:animEffect transition="in" filter="wipe(right)">
                                      <p:cBhvr>
                                        <p:cTn id="20" dur="75"/>
                                        <p:tgtEl>
                                          <p:spTgt spid="5123">
                                            <p:txEl>
                                              <p:pRg st="4" end="4"/>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8" fill="hold" grpId="0" nodeType="clickEffect">
                                  <p:stCondLst>
                                    <p:cond delay="0"/>
                                  </p:stCondLst>
                                  <p:iterate type="lt">
                                    <p:tmPct val="100000"/>
                                  </p:iterate>
                                  <p:childTnLst>
                                    <p:set>
                                      <p:cBhvr>
                                        <p:cTn id="24" dur="1" fill="hold">
                                          <p:stCondLst>
                                            <p:cond delay="0"/>
                                          </p:stCondLst>
                                        </p:cTn>
                                        <p:tgtEl>
                                          <p:spTgt spid="5123">
                                            <p:txEl>
                                              <p:pRg st="6" end="6"/>
                                            </p:txEl>
                                          </p:spTgt>
                                        </p:tgtEl>
                                        <p:attrNameLst>
                                          <p:attrName>style.visibility</p:attrName>
                                        </p:attrNameLst>
                                      </p:cBhvr>
                                      <p:to>
                                        <p:strVal val="visible"/>
                                      </p:to>
                                    </p:set>
                                    <p:anim calcmode="lin" valueType="num">
                                      <p:cBhvr additive="base">
                                        <p:cTn id="25" dur="75"/>
                                        <p:tgtEl>
                                          <p:spTgt spid="5123">
                                            <p:txEl>
                                              <p:pRg st="6" end="6"/>
                                            </p:txEl>
                                          </p:spTgt>
                                        </p:tgtEl>
                                        <p:attrNameLst>
                                          <p:attrName>ppt_x</p:attrName>
                                        </p:attrNameLst>
                                      </p:cBhvr>
                                      <p:tavLst>
                                        <p:tav tm="0">
                                          <p:val>
                                            <p:strVal val="#ppt_x-#ppt_w*1.125000"/>
                                          </p:val>
                                        </p:tav>
                                        <p:tav tm="100000">
                                          <p:val>
                                            <p:strVal val="#ppt_x"/>
                                          </p:val>
                                        </p:tav>
                                      </p:tavLst>
                                    </p:anim>
                                    <p:animEffect transition="in" filter="wipe(right)">
                                      <p:cBhvr>
                                        <p:cTn id="26" dur="75"/>
                                        <p:tgtEl>
                                          <p:spTgt spid="5123">
                                            <p:txEl>
                                              <p:pRg st="6" end="6"/>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2" presetClass="entr" presetSubtype="8" fill="hold" grpId="0" nodeType="clickEffect">
                                  <p:stCondLst>
                                    <p:cond delay="0"/>
                                  </p:stCondLst>
                                  <p:iterate type="lt">
                                    <p:tmPct val="100000"/>
                                  </p:iterate>
                                  <p:childTnLst>
                                    <p:set>
                                      <p:cBhvr>
                                        <p:cTn id="30" dur="1" fill="hold">
                                          <p:stCondLst>
                                            <p:cond delay="0"/>
                                          </p:stCondLst>
                                        </p:cTn>
                                        <p:tgtEl>
                                          <p:spTgt spid="5123">
                                            <p:txEl>
                                              <p:pRg st="8" end="8"/>
                                            </p:txEl>
                                          </p:spTgt>
                                        </p:tgtEl>
                                        <p:attrNameLst>
                                          <p:attrName>style.visibility</p:attrName>
                                        </p:attrNameLst>
                                      </p:cBhvr>
                                      <p:to>
                                        <p:strVal val="visible"/>
                                      </p:to>
                                    </p:set>
                                    <p:anim calcmode="lin" valueType="num">
                                      <p:cBhvr additive="base">
                                        <p:cTn id="31" dur="75"/>
                                        <p:tgtEl>
                                          <p:spTgt spid="5123">
                                            <p:txEl>
                                              <p:pRg st="8" end="8"/>
                                            </p:txEl>
                                          </p:spTgt>
                                        </p:tgtEl>
                                        <p:attrNameLst>
                                          <p:attrName>ppt_x</p:attrName>
                                        </p:attrNameLst>
                                      </p:cBhvr>
                                      <p:tavLst>
                                        <p:tav tm="0">
                                          <p:val>
                                            <p:strVal val="#ppt_x-#ppt_w*1.125000"/>
                                          </p:val>
                                        </p:tav>
                                        <p:tav tm="100000">
                                          <p:val>
                                            <p:strVal val="#ppt_x"/>
                                          </p:val>
                                        </p:tav>
                                      </p:tavLst>
                                    </p:anim>
                                    <p:animEffect transition="in" filter="wipe(right)">
                                      <p:cBhvr>
                                        <p:cTn id="32" dur="75"/>
                                        <p:tgtEl>
                                          <p:spTgt spid="5123">
                                            <p:txEl>
                                              <p:pRg st="8" end="8"/>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2" presetClass="entr" presetSubtype="8" fill="hold" grpId="0" nodeType="clickEffect">
                                  <p:stCondLst>
                                    <p:cond delay="0"/>
                                  </p:stCondLst>
                                  <p:iterate type="lt">
                                    <p:tmPct val="100000"/>
                                  </p:iterate>
                                  <p:childTnLst>
                                    <p:set>
                                      <p:cBhvr>
                                        <p:cTn id="36" dur="1" fill="hold">
                                          <p:stCondLst>
                                            <p:cond delay="0"/>
                                          </p:stCondLst>
                                        </p:cTn>
                                        <p:tgtEl>
                                          <p:spTgt spid="5123">
                                            <p:txEl>
                                              <p:pRg st="10" end="10"/>
                                            </p:txEl>
                                          </p:spTgt>
                                        </p:tgtEl>
                                        <p:attrNameLst>
                                          <p:attrName>style.visibility</p:attrName>
                                        </p:attrNameLst>
                                      </p:cBhvr>
                                      <p:to>
                                        <p:strVal val="visible"/>
                                      </p:to>
                                    </p:set>
                                    <p:anim calcmode="lin" valueType="num">
                                      <p:cBhvr additive="base">
                                        <p:cTn id="37" dur="75"/>
                                        <p:tgtEl>
                                          <p:spTgt spid="5123">
                                            <p:txEl>
                                              <p:pRg st="10" end="10"/>
                                            </p:txEl>
                                          </p:spTgt>
                                        </p:tgtEl>
                                        <p:attrNameLst>
                                          <p:attrName>ppt_x</p:attrName>
                                        </p:attrNameLst>
                                      </p:cBhvr>
                                      <p:tavLst>
                                        <p:tav tm="0">
                                          <p:val>
                                            <p:strVal val="#ppt_x-#ppt_w*1.125000"/>
                                          </p:val>
                                        </p:tav>
                                        <p:tav tm="100000">
                                          <p:val>
                                            <p:strVal val="#ppt_x"/>
                                          </p:val>
                                        </p:tav>
                                      </p:tavLst>
                                    </p:anim>
                                    <p:animEffect transition="in" filter="wipe(right)">
                                      <p:cBhvr>
                                        <p:cTn id="38" dur="75"/>
                                        <p:tgtEl>
                                          <p:spTgt spid="512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6146" name="Rectangle 2"/>
          <p:cNvSpPr>
            <a:spLocks noGrp="1" noChangeArrowheads="1"/>
          </p:cNvSpPr>
          <p:nvPr>
            <p:ph type="title"/>
          </p:nvPr>
        </p:nvSpPr>
        <p:spPr/>
        <p:txBody>
          <a:bodyPr/>
          <a:lstStyle/>
          <a:p>
            <a:r>
              <a:rPr lang="en-US" altLang="en-US">
                <a:cs typeface="Times New Roman" panose="02020603050405020304" pitchFamily="18" charset="0"/>
              </a:rPr>
              <a:t>New Home Buyers’ Areas of Decisions</a:t>
            </a:r>
            <a:endParaRPr lang="en-US" altLang="en-US" baseline="30000">
              <a:cs typeface="Times New Roman" panose="02020603050405020304" pitchFamily="18" charset="0"/>
            </a:endParaRPr>
          </a:p>
        </p:txBody>
      </p:sp>
      <p:sp>
        <p:nvSpPr>
          <p:cNvPr id="6147" name="Rectangle 3"/>
          <p:cNvSpPr>
            <a:spLocks noGrp="1" noChangeArrowheads="1"/>
          </p:cNvSpPr>
          <p:nvPr>
            <p:ph type="body" idx="1"/>
          </p:nvPr>
        </p:nvSpPr>
        <p:spPr/>
        <p:txBody>
          <a:bodyPr/>
          <a:lstStyle/>
          <a:p>
            <a:r>
              <a:rPr lang="en-US" altLang="en-US"/>
              <a:t>Needs and Motivations</a:t>
            </a:r>
          </a:p>
          <a:p>
            <a:endParaRPr lang="en-US" altLang="en-US"/>
          </a:p>
          <a:p>
            <a:r>
              <a:rPr lang="en-US" altLang="en-US"/>
              <a:t>Timing and Commitment</a:t>
            </a:r>
          </a:p>
          <a:p>
            <a:endParaRPr lang="en-US" altLang="en-US"/>
          </a:p>
          <a:p>
            <a:r>
              <a:rPr lang="en-US" altLang="en-US"/>
              <a:t>Location and Home Site</a:t>
            </a:r>
          </a:p>
          <a:p>
            <a:endParaRPr lang="en-US" altLang="en-US"/>
          </a:p>
          <a:p>
            <a:r>
              <a:rPr lang="en-US" altLang="en-US"/>
              <a:t>Design and Quality</a:t>
            </a:r>
          </a:p>
          <a:p>
            <a:endParaRPr lang="en-US" altLang="en-US"/>
          </a:p>
          <a:p>
            <a:r>
              <a:rPr lang="en-US" altLang="en-US"/>
              <a:t>Builder and Sales Support</a:t>
            </a:r>
          </a:p>
          <a:p>
            <a:endParaRPr lang="en-US" altLang="en-US"/>
          </a:p>
          <a:p>
            <a:r>
              <a:rPr lang="en-US" altLang="en-US"/>
              <a:t>Costs and Financing</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randombar(vertical)">
                                      <p:cBhvr>
                                        <p:cTn id="7" dur="500"/>
                                        <p:tgtEl>
                                          <p:spTgt spid="61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6147">
                                            <p:txEl>
                                              <p:pRg st="0" end="0"/>
                                            </p:txEl>
                                          </p:spTgt>
                                        </p:tgtEl>
                                        <p:attrNameLst>
                                          <p:attrName>style.visibility</p:attrName>
                                        </p:attrNameLst>
                                      </p:cBhvr>
                                      <p:to>
                                        <p:strVal val="visible"/>
                                      </p:to>
                                    </p:set>
                                    <p:anim calcmode="lin" valueType="num">
                                      <p:cBhvr additive="base">
                                        <p:cTn id="12" dur="75"/>
                                        <p:tgtEl>
                                          <p:spTgt spid="6147">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6147">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6147">
                                            <p:txEl>
                                              <p:pRg st="2" end="2"/>
                                            </p:txEl>
                                          </p:spTgt>
                                        </p:tgtEl>
                                        <p:attrNameLst>
                                          <p:attrName>style.visibility</p:attrName>
                                        </p:attrNameLst>
                                      </p:cBhvr>
                                      <p:to>
                                        <p:strVal val="visible"/>
                                      </p:to>
                                    </p:set>
                                    <p:anim calcmode="lin" valueType="num">
                                      <p:cBhvr additive="base">
                                        <p:cTn id="18" dur="75"/>
                                        <p:tgtEl>
                                          <p:spTgt spid="6147">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6147">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6147">
                                            <p:txEl>
                                              <p:pRg st="4" end="4"/>
                                            </p:txEl>
                                          </p:spTgt>
                                        </p:tgtEl>
                                        <p:attrNameLst>
                                          <p:attrName>style.visibility</p:attrName>
                                        </p:attrNameLst>
                                      </p:cBhvr>
                                      <p:to>
                                        <p:strVal val="visible"/>
                                      </p:to>
                                    </p:set>
                                    <p:anim calcmode="lin" valueType="num">
                                      <p:cBhvr additive="base">
                                        <p:cTn id="24" dur="75"/>
                                        <p:tgtEl>
                                          <p:spTgt spid="6147">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6147">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6147">
                                            <p:txEl>
                                              <p:pRg st="6" end="6"/>
                                            </p:txEl>
                                          </p:spTgt>
                                        </p:tgtEl>
                                        <p:attrNameLst>
                                          <p:attrName>style.visibility</p:attrName>
                                        </p:attrNameLst>
                                      </p:cBhvr>
                                      <p:to>
                                        <p:strVal val="visible"/>
                                      </p:to>
                                    </p:set>
                                    <p:anim calcmode="lin" valueType="num">
                                      <p:cBhvr additive="base">
                                        <p:cTn id="30" dur="75"/>
                                        <p:tgtEl>
                                          <p:spTgt spid="6147">
                                            <p:txEl>
                                              <p:pRg st="6" end="6"/>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6147">
                                            <p:txEl>
                                              <p:pRg st="6" end="6"/>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6147">
                                            <p:txEl>
                                              <p:pRg st="8" end="8"/>
                                            </p:txEl>
                                          </p:spTgt>
                                        </p:tgtEl>
                                        <p:attrNameLst>
                                          <p:attrName>style.visibility</p:attrName>
                                        </p:attrNameLst>
                                      </p:cBhvr>
                                      <p:to>
                                        <p:strVal val="visible"/>
                                      </p:to>
                                    </p:set>
                                    <p:anim calcmode="lin" valueType="num">
                                      <p:cBhvr additive="base">
                                        <p:cTn id="36" dur="75"/>
                                        <p:tgtEl>
                                          <p:spTgt spid="6147">
                                            <p:txEl>
                                              <p:pRg st="8" end="8"/>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6147">
                                            <p:txEl>
                                              <p:pRg st="8" end="8"/>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8" fill="hold" grpId="0" nodeType="clickEffect">
                                  <p:stCondLst>
                                    <p:cond delay="0"/>
                                  </p:stCondLst>
                                  <p:iterate type="lt">
                                    <p:tmPct val="100000"/>
                                  </p:iterate>
                                  <p:childTnLst>
                                    <p:set>
                                      <p:cBhvr>
                                        <p:cTn id="41" dur="1" fill="hold">
                                          <p:stCondLst>
                                            <p:cond delay="0"/>
                                          </p:stCondLst>
                                        </p:cTn>
                                        <p:tgtEl>
                                          <p:spTgt spid="6147">
                                            <p:txEl>
                                              <p:pRg st="10" end="10"/>
                                            </p:txEl>
                                          </p:spTgt>
                                        </p:tgtEl>
                                        <p:attrNameLst>
                                          <p:attrName>style.visibility</p:attrName>
                                        </p:attrNameLst>
                                      </p:cBhvr>
                                      <p:to>
                                        <p:strVal val="visible"/>
                                      </p:to>
                                    </p:set>
                                    <p:anim calcmode="lin" valueType="num">
                                      <p:cBhvr additive="base">
                                        <p:cTn id="42" dur="75"/>
                                        <p:tgtEl>
                                          <p:spTgt spid="6147">
                                            <p:txEl>
                                              <p:pRg st="10" end="10"/>
                                            </p:txEl>
                                          </p:spTgt>
                                        </p:tgtEl>
                                        <p:attrNameLst>
                                          <p:attrName>ppt_x</p:attrName>
                                        </p:attrNameLst>
                                      </p:cBhvr>
                                      <p:tavLst>
                                        <p:tav tm="0">
                                          <p:val>
                                            <p:strVal val="#ppt_x-#ppt_w*1.125000"/>
                                          </p:val>
                                        </p:tav>
                                        <p:tav tm="100000">
                                          <p:val>
                                            <p:strVal val="#ppt_x"/>
                                          </p:val>
                                        </p:tav>
                                      </p:tavLst>
                                    </p:anim>
                                    <p:animEffect transition="in" filter="wipe(right)">
                                      <p:cBhvr>
                                        <p:cTn id="43" dur="75"/>
                                        <p:tgtEl>
                                          <p:spTgt spid="614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7"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7170" name="Rectangle 2"/>
          <p:cNvSpPr>
            <a:spLocks noGrp="1" noChangeArrowheads="1"/>
          </p:cNvSpPr>
          <p:nvPr>
            <p:ph type="title"/>
          </p:nvPr>
        </p:nvSpPr>
        <p:spPr/>
        <p:txBody>
          <a:bodyPr/>
          <a:lstStyle/>
          <a:p>
            <a:r>
              <a:rPr lang="en-US" altLang="en-US">
                <a:cs typeface="Times New Roman" panose="02020603050405020304" pitchFamily="18" charset="0"/>
              </a:rPr>
              <a:t>CNHS Organizational Forms and Checklists</a:t>
            </a:r>
            <a:endParaRPr lang="en-US" altLang="en-US" baseline="30000">
              <a:cs typeface="Times New Roman" panose="02020603050405020304" pitchFamily="18" charset="0"/>
            </a:endParaRPr>
          </a:p>
        </p:txBody>
      </p:sp>
      <p:sp>
        <p:nvSpPr>
          <p:cNvPr id="7171" name="Rectangle 3"/>
          <p:cNvSpPr>
            <a:spLocks noGrp="1" noChangeArrowheads="1"/>
          </p:cNvSpPr>
          <p:nvPr>
            <p:ph type="body" idx="1"/>
          </p:nvPr>
        </p:nvSpPr>
        <p:spPr/>
        <p:txBody>
          <a:bodyPr/>
          <a:lstStyle/>
          <a:p>
            <a:pPr>
              <a:lnSpc>
                <a:spcPct val="125000"/>
              </a:lnSpc>
            </a:pPr>
            <a:r>
              <a:rPr lang="en-US" altLang="en-US"/>
              <a:t>Pre-Construction Planning Checklist</a:t>
            </a:r>
          </a:p>
          <a:p>
            <a:pPr>
              <a:lnSpc>
                <a:spcPct val="125000"/>
              </a:lnSpc>
            </a:pPr>
            <a:r>
              <a:rPr lang="en-US" altLang="en-US"/>
              <a:t>Building Site Evaluation Checklist</a:t>
            </a:r>
          </a:p>
          <a:p>
            <a:pPr>
              <a:lnSpc>
                <a:spcPct val="125000"/>
              </a:lnSpc>
            </a:pPr>
            <a:r>
              <a:rPr lang="en-US" altLang="en-US"/>
              <a:t>Design Information Organizer</a:t>
            </a:r>
          </a:p>
          <a:p>
            <a:pPr>
              <a:lnSpc>
                <a:spcPct val="125000"/>
              </a:lnSpc>
            </a:pPr>
            <a:r>
              <a:rPr lang="en-US" altLang="en-US"/>
              <a:t>Construction Specifications Checklist</a:t>
            </a:r>
          </a:p>
          <a:p>
            <a:pPr>
              <a:lnSpc>
                <a:spcPct val="125000"/>
              </a:lnSpc>
            </a:pPr>
            <a:r>
              <a:rPr lang="en-US" altLang="en-US"/>
              <a:t>Sample Residential Construction Scheduling Flow Chart</a:t>
            </a:r>
          </a:p>
          <a:p>
            <a:pPr>
              <a:lnSpc>
                <a:spcPct val="125000"/>
              </a:lnSpc>
            </a:pPr>
            <a:r>
              <a:rPr lang="en-US" altLang="en-US"/>
              <a:t>Construction Agreement Checklist</a:t>
            </a:r>
          </a:p>
          <a:p>
            <a:pPr>
              <a:lnSpc>
                <a:spcPct val="125000"/>
              </a:lnSpc>
            </a:pPr>
            <a:r>
              <a:rPr lang="en-US" altLang="en-US"/>
              <a:t>Selection Scheduling Flow Chart</a:t>
            </a:r>
          </a:p>
          <a:p>
            <a:pPr>
              <a:lnSpc>
                <a:spcPct val="125000"/>
              </a:lnSpc>
            </a:pPr>
            <a:r>
              <a:rPr lang="en-US" altLang="en-US"/>
              <a:t>Selection Forms</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randombar(vertical)">
                                      <p:cBhvr>
                                        <p:cTn id="7" dur="500"/>
                                        <p:tgtEl>
                                          <p:spTgt spid="71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7171">
                                            <p:txEl>
                                              <p:pRg st="0" end="0"/>
                                            </p:txEl>
                                          </p:spTgt>
                                        </p:tgtEl>
                                        <p:attrNameLst>
                                          <p:attrName>style.visibility</p:attrName>
                                        </p:attrNameLst>
                                      </p:cBhvr>
                                      <p:to>
                                        <p:strVal val="visible"/>
                                      </p:to>
                                    </p:set>
                                    <p:anim calcmode="lin" valueType="num">
                                      <p:cBhvr additive="base">
                                        <p:cTn id="12" dur="75"/>
                                        <p:tgtEl>
                                          <p:spTgt spid="7171">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7171">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7171">
                                            <p:txEl>
                                              <p:pRg st="1" end="1"/>
                                            </p:txEl>
                                          </p:spTgt>
                                        </p:tgtEl>
                                        <p:attrNameLst>
                                          <p:attrName>style.visibility</p:attrName>
                                        </p:attrNameLst>
                                      </p:cBhvr>
                                      <p:to>
                                        <p:strVal val="visible"/>
                                      </p:to>
                                    </p:set>
                                    <p:anim calcmode="lin" valueType="num">
                                      <p:cBhvr additive="base">
                                        <p:cTn id="18" dur="75"/>
                                        <p:tgtEl>
                                          <p:spTgt spid="7171">
                                            <p:txEl>
                                              <p:pRg st="1" end="1"/>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7171">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7171">
                                            <p:txEl>
                                              <p:pRg st="2" end="2"/>
                                            </p:txEl>
                                          </p:spTgt>
                                        </p:tgtEl>
                                        <p:attrNameLst>
                                          <p:attrName>style.visibility</p:attrName>
                                        </p:attrNameLst>
                                      </p:cBhvr>
                                      <p:to>
                                        <p:strVal val="visible"/>
                                      </p:to>
                                    </p:set>
                                    <p:anim calcmode="lin" valueType="num">
                                      <p:cBhvr additive="base">
                                        <p:cTn id="24" dur="75"/>
                                        <p:tgtEl>
                                          <p:spTgt spid="7171">
                                            <p:txEl>
                                              <p:pRg st="2" end="2"/>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7171">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7171">
                                            <p:txEl>
                                              <p:pRg st="3" end="3"/>
                                            </p:txEl>
                                          </p:spTgt>
                                        </p:tgtEl>
                                        <p:attrNameLst>
                                          <p:attrName>style.visibility</p:attrName>
                                        </p:attrNameLst>
                                      </p:cBhvr>
                                      <p:to>
                                        <p:strVal val="visible"/>
                                      </p:to>
                                    </p:set>
                                    <p:anim calcmode="lin" valueType="num">
                                      <p:cBhvr additive="base">
                                        <p:cTn id="30" dur="75"/>
                                        <p:tgtEl>
                                          <p:spTgt spid="7171">
                                            <p:txEl>
                                              <p:pRg st="3" end="3"/>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7171">
                                            <p:txEl>
                                              <p:pRg st="3" end="3"/>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7171">
                                            <p:txEl>
                                              <p:pRg st="4" end="4"/>
                                            </p:txEl>
                                          </p:spTgt>
                                        </p:tgtEl>
                                        <p:attrNameLst>
                                          <p:attrName>style.visibility</p:attrName>
                                        </p:attrNameLst>
                                      </p:cBhvr>
                                      <p:to>
                                        <p:strVal val="visible"/>
                                      </p:to>
                                    </p:set>
                                    <p:anim calcmode="lin" valueType="num">
                                      <p:cBhvr additive="base">
                                        <p:cTn id="36" dur="75"/>
                                        <p:tgtEl>
                                          <p:spTgt spid="7171">
                                            <p:txEl>
                                              <p:pRg st="4" end="4"/>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7171">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8" fill="hold" grpId="0" nodeType="clickEffect">
                                  <p:stCondLst>
                                    <p:cond delay="0"/>
                                  </p:stCondLst>
                                  <p:iterate type="lt">
                                    <p:tmPct val="100000"/>
                                  </p:iterate>
                                  <p:childTnLst>
                                    <p:set>
                                      <p:cBhvr>
                                        <p:cTn id="41" dur="1" fill="hold">
                                          <p:stCondLst>
                                            <p:cond delay="0"/>
                                          </p:stCondLst>
                                        </p:cTn>
                                        <p:tgtEl>
                                          <p:spTgt spid="7171">
                                            <p:txEl>
                                              <p:pRg st="5" end="5"/>
                                            </p:txEl>
                                          </p:spTgt>
                                        </p:tgtEl>
                                        <p:attrNameLst>
                                          <p:attrName>style.visibility</p:attrName>
                                        </p:attrNameLst>
                                      </p:cBhvr>
                                      <p:to>
                                        <p:strVal val="visible"/>
                                      </p:to>
                                    </p:set>
                                    <p:anim calcmode="lin" valueType="num">
                                      <p:cBhvr additive="base">
                                        <p:cTn id="42" dur="75"/>
                                        <p:tgtEl>
                                          <p:spTgt spid="7171">
                                            <p:txEl>
                                              <p:pRg st="5" end="5"/>
                                            </p:txEl>
                                          </p:spTgt>
                                        </p:tgtEl>
                                        <p:attrNameLst>
                                          <p:attrName>ppt_x</p:attrName>
                                        </p:attrNameLst>
                                      </p:cBhvr>
                                      <p:tavLst>
                                        <p:tav tm="0">
                                          <p:val>
                                            <p:strVal val="#ppt_x-#ppt_w*1.125000"/>
                                          </p:val>
                                        </p:tav>
                                        <p:tav tm="100000">
                                          <p:val>
                                            <p:strVal val="#ppt_x"/>
                                          </p:val>
                                        </p:tav>
                                      </p:tavLst>
                                    </p:anim>
                                    <p:animEffect transition="in" filter="wipe(right)">
                                      <p:cBhvr>
                                        <p:cTn id="43" dur="75"/>
                                        <p:tgtEl>
                                          <p:spTgt spid="7171">
                                            <p:txEl>
                                              <p:pRg st="5" end="5"/>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8" fill="hold" grpId="0" nodeType="clickEffect">
                                  <p:stCondLst>
                                    <p:cond delay="0"/>
                                  </p:stCondLst>
                                  <p:iterate type="lt">
                                    <p:tmPct val="100000"/>
                                  </p:iterate>
                                  <p:childTnLst>
                                    <p:set>
                                      <p:cBhvr>
                                        <p:cTn id="47" dur="1" fill="hold">
                                          <p:stCondLst>
                                            <p:cond delay="0"/>
                                          </p:stCondLst>
                                        </p:cTn>
                                        <p:tgtEl>
                                          <p:spTgt spid="7171">
                                            <p:txEl>
                                              <p:pRg st="6" end="6"/>
                                            </p:txEl>
                                          </p:spTgt>
                                        </p:tgtEl>
                                        <p:attrNameLst>
                                          <p:attrName>style.visibility</p:attrName>
                                        </p:attrNameLst>
                                      </p:cBhvr>
                                      <p:to>
                                        <p:strVal val="visible"/>
                                      </p:to>
                                    </p:set>
                                    <p:anim calcmode="lin" valueType="num">
                                      <p:cBhvr additive="base">
                                        <p:cTn id="48" dur="75"/>
                                        <p:tgtEl>
                                          <p:spTgt spid="7171">
                                            <p:txEl>
                                              <p:pRg st="6" end="6"/>
                                            </p:txEl>
                                          </p:spTgt>
                                        </p:tgtEl>
                                        <p:attrNameLst>
                                          <p:attrName>ppt_x</p:attrName>
                                        </p:attrNameLst>
                                      </p:cBhvr>
                                      <p:tavLst>
                                        <p:tav tm="0">
                                          <p:val>
                                            <p:strVal val="#ppt_x-#ppt_w*1.125000"/>
                                          </p:val>
                                        </p:tav>
                                        <p:tav tm="100000">
                                          <p:val>
                                            <p:strVal val="#ppt_x"/>
                                          </p:val>
                                        </p:tav>
                                      </p:tavLst>
                                    </p:anim>
                                    <p:animEffect transition="in" filter="wipe(right)">
                                      <p:cBhvr>
                                        <p:cTn id="49" dur="75"/>
                                        <p:tgtEl>
                                          <p:spTgt spid="7171">
                                            <p:txEl>
                                              <p:pRg st="6" end="6"/>
                                            </p:txEl>
                                          </p:spTgt>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12" presetClass="entr" presetSubtype="8" fill="hold" grpId="0" nodeType="clickEffect">
                                  <p:stCondLst>
                                    <p:cond delay="0"/>
                                  </p:stCondLst>
                                  <p:iterate type="lt">
                                    <p:tmPct val="100000"/>
                                  </p:iterate>
                                  <p:childTnLst>
                                    <p:set>
                                      <p:cBhvr>
                                        <p:cTn id="53" dur="1" fill="hold">
                                          <p:stCondLst>
                                            <p:cond delay="0"/>
                                          </p:stCondLst>
                                        </p:cTn>
                                        <p:tgtEl>
                                          <p:spTgt spid="7171">
                                            <p:txEl>
                                              <p:pRg st="7" end="7"/>
                                            </p:txEl>
                                          </p:spTgt>
                                        </p:tgtEl>
                                        <p:attrNameLst>
                                          <p:attrName>style.visibility</p:attrName>
                                        </p:attrNameLst>
                                      </p:cBhvr>
                                      <p:to>
                                        <p:strVal val="visible"/>
                                      </p:to>
                                    </p:set>
                                    <p:anim calcmode="lin" valueType="num">
                                      <p:cBhvr additive="base">
                                        <p:cTn id="54" dur="75"/>
                                        <p:tgtEl>
                                          <p:spTgt spid="7171">
                                            <p:txEl>
                                              <p:pRg st="7" end="7"/>
                                            </p:txEl>
                                          </p:spTgt>
                                        </p:tgtEl>
                                        <p:attrNameLst>
                                          <p:attrName>ppt_x</p:attrName>
                                        </p:attrNameLst>
                                      </p:cBhvr>
                                      <p:tavLst>
                                        <p:tav tm="0">
                                          <p:val>
                                            <p:strVal val="#ppt_x-#ppt_w*1.125000"/>
                                          </p:val>
                                        </p:tav>
                                        <p:tav tm="100000">
                                          <p:val>
                                            <p:strVal val="#ppt_x"/>
                                          </p:val>
                                        </p:tav>
                                      </p:tavLst>
                                    </p:anim>
                                    <p:animEffect transition="in" filter="wipe(right)">
                                      <p:cBhvr>
                                        <p:cTn id="55" dur="75"/>
                                        <p:tgtEl>
                                          <p:spTgt spid="717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10242" name="Rectangle 2"/>
          <p:cNvSpPr>
            <a:spLocks noGrp="1" noChangeArrowheads="1"/>
          </p:cNvSpPr>
          <p:nvPr>
            <p:ph type="title"/>
          </p:nvPr>
        </p:nvSpPr>
        <p:spPr/>
        <p:txBody>
          <a:bodyPr/>
          <a:lstStyle/>
          <a:p>
            <a:r>
              <a:rPr lang="en-US" altLang="en-US"/>
              <a:t>Advice During the Planning Process</a:t>
            </a:r>
            <a:endParaRPr lang="en-US" altLang="en-US" baseline="30000"/>
          </a:p>
        </p:txBody>
      </p:sp>
      <p:sp>
        <p:nvSpPr>
          <p:cNvPr id="10243" name="Rectangle 3"/>
          <p:cNvSpPr>
            <a:spLocks noGrp="1" noChangeArrowheads="1"/>
          </p:cNvSpPr>
          <p:nvPr>
            <p:ph type="body" idx="1"/>
          </p:nvPr>
        </p:nvSpPr>
        <p:spPr>
          <a:xfrm>
            <a:off x="1476375" y="1320800"/>
            <a:ext cx="7058025" cy="4546600"/>
          </a:xfrm>
        </p:spPr>
        <p:txBody>
          <a:bodyPr/>
          <a:lstStyle/>
          <a:p>
            <a:pPr>
              <a:lnSpc>
                <a:spcPct val="125000"/>
              </a:lnSpc>
            </a:pPr>
            <a:r>
              <a:rPr lang="en-US" altLang="en-US"/>
              <a:t>Understand Conditions of Your Market</a:t>
            </a:r>
          </a:p>
          <a:p>
            <a:pPr>
              <a:lnSpc>
                <a:spcPct val="125000"/>
              </a:lnSpc>
            </a:pPr>
            <a:r>
              <a:rPr lang="en-US" altLang="en-US"/>
              <a:t>Understand Realities of Building a New Home</a:t>
            </a:r>
          </a:p>
          <a:p>
            <a:pPr>
              <a:lnSpc>
                <a:spcPct val="125000"/>
              </a:lnSpc>
            </a:pPr>
            <a:r>
              <a:rPr lang="en-US" altLang="en-US"/>
              <a:t>Consider Your Short and Long-Term Needs</a:t>
            </a:r>
          </a:p>
          <a:p>
            <a:pPr>
              <a:lnSpc>
                <a:spcPct val="125000"/>
              </a:lnSpc>
            </a:pPr>
            <a:r>
              <a:rPr lang="en-US" altLang="en-US"/>
              <a:t>Establish a Realistic Budget</a:t>
            </a:r>
          </a:p>
          <a:p>
            <a:pPr>
              <a:lnSpc>
                <a:spcPct val="125000"/>
              </a:lnSpc>
            </a:pPr>
            <a:r>
              <a:rPr lang="en-US" altLang="en-US"/>
              <a:t>Get Organized and Plan Up-Front</a:t>
            </a:r>
          </a:p>
          <a:p>
            <a:pPr>
              <a:lnSpc>
                <a:spcPct val="125000"/>
              </a:lnSpc>
            </a:pPr>
            <a:r>
              <a:rPr lang="en-US" altLang="en-US"/>
              <a:t>Pre-Shop Allowances and Selections</a:t>
            </a:r>
          </a:p>
          <a:p>
            <a:pPr>
              <a:lnSpc>
                <a:spcPct val="125000"/>
              </a:lnSpc>
            </a:pPr>
            <a:r>
              <a:rPr lang="en-US" altLang="en-US"/>
              <a:t>Know Exactly What’s Included</a:t>
            </a:r>
          </a:p>
          <a:p>
            <a:pPr>
              <a:lnSpc>
                <a:spcPct val="110000"/>
              </a:lnSpc>
            </a:pPr>
            <a:r>
              <a:rPr lang="en-US" altLang="en-US"/>
              <a:t>Work With Your Certified New Home Specialist</a:t>
            </a:r>
            <a:r>
              <a:rPr lang="en-US" altLang="en-US" baseline="30000"/>
              <a:t>TM</a:t>
            </a:r>
            <a:r>
              <a:rPr lang="en-US" altLang="en-US"/>
              <a:t> to Make Your Best Decisions</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randombar(vertical)">
                                      <p:cBhvr>
                                        <p:cTn id="7" dur="500"/>
                                        <p:tgtEl>
                                          <p:spTgt spid="102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10243">
                                            <p:txEl>
                                              <p:pRg st="0" end="0"/>
                                            </p:txEl>
                                          </p:spTgt>
                                        </p:tgtEl>
                                        <p:attrNameLst>
                                          <p:attrName>style.visibility</p:attrName>
                                        </p:attrNameLst>
                                      </p:cBhvr>
                                      <p:to>
                                        <p:strVal val="visible"/>
                                      </p:to>
                                    </p:set>
                                    <p:anim calcmode="lin" valueType="num">
                                      <p:cBhvr additive="base">
                                        <p:cTn id="12" dur="75"/>
                                        <p:tgtEl>
                                          <p:spTgt spid="10243">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10243">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10243">
                                            <p:txEl>
                                              <p:pRg st="1" end="1"/>
                                            </p:txEl>
                                          </p:spTgt>
                                        </p:tgtEl>
                                        <p:attrNameLst>
                                          <p:attrName>style.visibility</p:attrName>
                                        </p:attrNameLst>
                                      </p:cBhvr>
                                      <p:to>
                                        <p:strVal val="visible"/>
                                      </p:to>
                                    </p:set>
                                    <p:anim calcmode="lin" valueType="num">
                                      <p:cBhvr additive="base">
                                        <p:cTn id="18" dur="75"/>
                                        <p:tgtEl>
                                          <p:spTgt spid="10243">
                                            <p:txEl>
                                              <p:pRg st="1" end="1"/>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10243">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10243">
                                            <p:txEl>
                                              <p:pRg st="2" end="2"/>
                                            </p:txEl>
                                          </p:spTgt>
                                        </p:tgtEl>
                                        <p:attrNameLst>
                                          <p:attrName>style.visibility</p:attrName>
                                        </p:attrNameLst>
                                      </p:cBhvr>
                                      <p:to>
                                        <p:strVal val="visible"/>
                                      </p:to>
                                    </p:set>
                                    <p:anim calcmode="lin" valueType="num">
                                      <p:cBhvr additive="base">
                                        <p:cTn id="24" dur="75"/>
                                        <p:tgtEl>
                                          <p:spTgt spid="10243">
                                            <p:txEl>
                                              <p:pRg st="2" end="2"/>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10243">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10243">
                                            <p:txEl>
                                              <p:pRg st="3" end="3"/>
                                            </p:txEl>
                                          </p:spTgt>
                                        </p:tgtEl>
                                        <p:attrNameLst>
                                          <p:attrName>style.visibility</p:attrName>
                                        </p:attrNameLst>
                                      </p:cBhvr>
                                      <p:to>
                                        <p:strVal val="visible"/>
                                      </p:to>
                                    </p:set>
                                    <p:anim calcmode="lin" valueType="num">
                                      <p:cBhvr additive="base">
                                        <p:cTn id="30" dur="75"/>
                                        <p:tgtEl>
                                          <p:spTgt spid="10243">
                                            <p:txEl>
                                              <p:pRg st="3" end="3"/>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10243">
                                            <p:txEl>
                                              <p:pRg st="3" end="3"/>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10243">
                                            <p:txEl>
                                              <p:pRg st="4" end="4"/>
                                            </p:txEl>
                                          </p:spTgt>
                                        </p:tgtEl>
                                        <p:attrNameLst>
                                          <p:attrName>style.visibility</p:attrName>
                                        </p:attrNameLst>
                                      </p:cBhvr>
                                      <p:to>
                                        <p:strVal val="visible"/>
                                      </p:to>
                                    </p:set>
                                    <p:anim calcmode="lin" valueType="num">
                                      <p:cBhvr additive="base">
                                        <p:cTn id="36" dur="75"/>
                                        <p:tgtEl>
                                          <p:spTgt spid="10243">
                                            <p:txEl>
                                              <p:pRg st="4" end="4"/>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10243">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8" fill="hold" grpId="0" nodeType="clickEffect">
                                  <p:stCondLst>
                                    <p:cond delay="0"/>
                                  </p:stCondLst>
                                  <p:iterate type="lt">
                                    <p:tmPct val="100000"/>
                                  </p:iterate>
                                  <p:childTnLst>
                                    <p:set>
                                      <p:cBhvr>
                                        <p:cTn id="41" dur="1" fill="hold">
                                          <p:stCondLst>
                                            <p:cond delay="0"/>
                                          </p:stCondLst>
                                        </p:cTn>
                                        <p:tgtEl>
                                          <p:spTgt spid="10243">
                                            <p:txEl>
                                              <p:pRg st="5" end="5"/>
                                            </p:txEl>
                                          </p:spTgt>
                                        </p:tgtEl>
                                        <p:attrNameLst>
                                          <p:attrName>style.visibility</p:attrName>
                                        </p:attrNameLst>
                                      </p:cBhvr>
                                      <p:to>
                                        <p:strVal val="visible"/>
                                      </p:to>
                                    </p:set>
                                    <p:anim calcmode="lin" valueType="num">
                                      <p:cBhvr additive="base">
                                        <p:cTn id="42" dur="75"/>
                                        <p:tgtEl>
                                          <p:spTgt spid="10243">
                                            <p:txEl>
                                              <p:pRg st="5" end="5"/>
                                            </p:txEl>
                                          </p:spTgt>
                                        </p:tgtEl>
                                        <p:attrNameLst>
                                          <p:attrName>ppt_x</p:attrName>
                                        </p:attrNameLst>
                                      </p:cBhvr>
                                      <p:tavLst>
                                        <p:tav tm="0">
                                          <p:val>
                                            <p:strVal val="#ppt_x-#ppt_w*1.125000"/>
                                          </p:val>
                                        </p:tav>
                                        <p:tav tm="100000">
                                          <p:val>
                                            <p:strVal val="#ppt_x"/>
                                          </p:val>
                                        </p:tav>
                                      </p:tavLst>
                                    </p:anim>
                                    <p:animEffect transition="in" filter="wipe(right)">
                                      <p:cBhvr>
                                        <p:cTn id="43" dur="75"/>
                                        <p:tgtEl>
                                          <p:spTgt spid="10243">
                                            <p:txEl>
                                              <p:pRg st="5" end="5"/>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8" fill="hold" grpId="0" nodeType="clickEffect">
                                  <p:stCondLst>
                                    <p:cond delay="0"/>
                                  </p:stCondLst>
                                  <p:iterate type="lt">
                                    <p:tmPct val="100000"/>
                                  </p:iterate>
                                  <p:childTnLst>
                                    <p:set>
                                      <p:cBhvr>
                                        <p:cTn id="47" dur="1" fill="hold">
                                          <p:stCondLst>
                                            <p:cond delay="0"/>
                                          </p:stCondLst>
                                        </p:cTn>
                                        <p:tgtEl>
                                          <p:spTgt spid="10243">
                                            <p:txEl>
                                              <p:pRg st="6" end="6"/>
                                            </p:txEl>
                                          </p:spTgt>
                                        </p:tgtEl>
                                        <p:attrNameLst>
                                          <p:attrName>style.visibility</p:attrName>
                                        </p:attrNameLst>
                                      </p:cBhvr>
                                      <p:to>
                                        <p:strVal val="visible"/>
                                      </p:to>
                                    </p:set>
                                    <p:anim calcmode="lin" valueType="num">
                                      <p:cBhvr additive="base">
                                        <p:cTn id="48" dur="75"/>
                                        <p:tgtEl>
                                          <p:spTgt spid="10243">
                                            <p:txEl>
                                              <p:pRg st="6" end="6"/>
                                            </p:txEl>
                                          </p:spTgt>
                                        </p:tgtEl>
                                        <p:attrNameLst>
                                          <p:attrName>ppt_x</p:attrName>
                                        </p:attrNameLst>
                                      </p:cBhvr>
                                      <p:tavLst>
                                        <p:tav tm="0">
                                          <p:val>
                                            <p:strVal val="#ppt_x-#ppt_w*1.125000"/>
                                          </p:val>
                                        </p:tav>
                                        <p:tav tm="100000">
                                          <p:val>
                                            <p:strVal val="#ppt_x"/>
                                          </p:val>
                                        </p:tav>
                                      </p:tavLst>
                                    </p:anim>
                                    <p:animEffect transition="in" filter="wipe(right)">
                                      <p:cBhvr>
                                        <p:cTn id="49" dur="75"/>
                                        <p:tgtEl>
                                          <p:spTgt spid="10243">
                                            <p:txEl>
                                              <p:pRg st="6" end="6"/>
                                            </p:txEl>
                                          </p:spTgt>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12" presetClass="entr" presetSubtype="8" fill="hold" grpId="0" nodeType="clickEffect">
                                  <p:stCondLst>
                                    <p:cond delay="0"/>
                                  </p:stCondLst>
                                  <p:iterate type="lt">
                                    <p:tmPct val="100000"/>
                                  </p:iterate>
                                  <p:childTnLst>
                                    <p:set>
                                      <p:cBhvr>
                                        <p:cTn id="53" dur="1" fill="hold">
                                          <p:stCondLst>
                                            <p:cond delay="0"/>
                                          </p:stCondLst>
                                        </p:cTn>
                                        <p:tgtEl>
                                          <p:spTgt spid="10243">
                                            <p:txEl>
                                              <p:pRg st="7" end="7"/>
                                            </p:txEl>
                                          </p:spTgt>
                                        </p:tgtEl>
                                        <p:attrNameLst>
                                          <p:attrName>style.visibility</p:attrName>
                                        </p:attrNameLst>
                                      </p:cBhvr>
                                      <p:to>
                                        <p:strVal val="visible"/>
                                      </p:to>
                                    </p:set>
                                    <p:anim calcmode="lin" valueType="num">
                                      <p:cBhvr additive="base">
                                        <p:cTn id="54" dur="75"/>
                                        <p:tgtEl>
                                          <p:spTgt spid="10243">
                                            <p:txEl>
                                              <p:pRg st="7" end="7"/>
                                            </p:txEl>
                                          </p:spTgt>
                                        </p:tgtEl>
                                        <p:attrNameLst>
                                          <p:attrName>ppt_x</p:attrName>
                                        </p:attrNameLst>
                                      </p:cBhvr>
                                      <p:tavLst>
                                        <p:tav tm="0">
                                          <p:val>
                                            <p:strVal val="#ppt_x-#ppt_w*1.125000"/>
                                          </p:val>
                                        </p:tav>
                                        <p:tav tm="100000">
                                          <p:val>
                                            <p:strVal val="#ppt_x"/>
                                          </p:val>
                                        </p:tav>
                                      </p:tavLst>
                                    </p:anim>
                                    <p:animEffect transition="in" filter="wipe(right)">
                                      <p:cBhvr>
                                        <p:cTn id="55" dur="75"/>
                                        <p:tgtEl>
                                          <p:spTgt spid="1024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P spid="10243"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11266" name="Rectangle 2"/>
          <p:cNvSpPr>
            <a:spLocks noGrp="1" noChangeArrowheads="1"/>
          </p:cNvSpPr>
          <p:nvPr>
            <p:ph type="title"/>
          </p:nvPr>
        </p:nvSpPr>
        <p:spPr/>
        <p:txBody>
          <a:bodyPr/>
          <a:lstStyle/>
          <a:p>
            <a:r>
              <a:rPr lang="en-US" altLang="en-US"/>
              <a:t>The Elements of Quality in Your New Home</a:t>
            </a:r>
          </a:p>
        </p:txBody>
      </p:sp>
      <p:sp>
        <p:nvSpPr>
          <p:cNvPr id="11267" name="Rectangle 3"/>
          <p:cNvSpPr>
            <a:spLocks noGrp="1" noChangeArrowheads="1"/>
          </p:cNvSpPr>
          <p:nvPr>
            <p:ph type="body" idx="1"/>
          </p:nvPr>
        </p:nvSpPr>
        <p:spPr/>
        <p:txBody>
          <a:bodyPr/>
          <a:lstStyle/>
          <a:p>
            <a:pPr>
              <a:lnSpc>
                <a:spcPct val="115000"/>
              </a:lnSpc>
            </a:pPr>
            <a:r>
              <a:rPr lang="en-US" altLang="en-US"/>
              <a:t>The Quality and Durability of Materials</a:t>
            </a:r>
          </a:p>
          <a:p>
            <a:pPr>
              <a:lnSpc>
                <a:spcPct val="115000"/>
              </a:lnSpc>
            </a:pPr>
            <a:endParaRPr lang="en-US" altLang="en-US"/>
          </a:p>
          <a:p>
            <a:pPr>
              <a:lnSpc>
                <a:spcPct val="115000"/>
              </a:lnSpc>
            </a:pPr>
            <a:r>
              <a:rPr lang="en-US" altLang="en-US"/>
              <a:t>Attention to Detail and Quality</a:t>
            </a:r>
            <a:br>
              <a:rPr lang="en-US" altLang="en-US"/>
            </a:br>
            <a:r>
              <a:rPr lang="en-US" altLang="en-US"/>
              <a:t>of Workmanship</a:t>
            </a:r>
          </a:p>
          <a:p>
            <a:pPr>
              <a:lnSpc>
                <a:spcPct val="115000"/>
              </a:lnSpc>
            </a:pPr>
            <a:endParaRPr lang="en-US" altLang="en-US"/>
          </a:p>
          <a:p>
            <a:pPr>
              <a:lnSpc>
                <a:spcPct val="115000"/>
              </a:lnSpc>
            </a:pPr>
            <a:r>
              <a:rPr lang="en-US" altLang="en-US"/>
              <a:t>Appropriateness and Character</a:t>
            </a:r>
            <a:br>
              <a:rPr lang="en-US" altLang="en-US"/>
            </a:br>
            <a:r>
              <a:rPr lang="en-US" altLang="en-US"/>
              <a:t>of the Design</a:t>
            </a:r>
          </a:p>
          <a:p>
            <a:pPr>
              <a:lnSpc>
                <a:spcPct val="115000"/>
              </a:lnSpc>
            </a:pPr>
            <a:endParaRPr lang="en-US" altLang="en-US"/>
          </a:p>
          <a:p>
            <a:pPr>
              <a:lnSpc>
                <a:spcPct val="115000"/>
              </a:lnSpc>
            </a:pPr>
            <a:r>
              <a:rPr lang="en-US" altLang="en-US"/>
              <a:t>Quality of Customer Service Before,</a:t>
            </a:r>
            <a:br>
              <a:rPr lang="en-US" altLang="en-US"/>
            </a:br>
            <a:r>
              <a:rPr lang="en-US" altLang="en-US"/>
              <a:t>During and After Construction</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randombar(vertical)">
                                      <p:cBhvr>
                                        <p:cTn id="7" dur="500"/>
                                        <p:tgtEl>
                                          <p:spTgt spid="112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75"/>
                                        <p:tgtEl>
                                          <p:spTgt spid="11267">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11267">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11267">
                                            <p:txEl>
                                              <p:pRg st="2" end="2"/>
                                            </p:txEl>
                                          </p:spTgt>
                                        </p:tgtEl>
                                        <p:attrNameLst>
                                          <p:attrName>style.visibility</p:attrName>
                                        </p:attrNameLst>
                                      </p:cBhvr>
                                      <p:to>
                                        <p:strVal val="visible"/>
                                      </p:to>
                                    </p:set>
                                    <p:anim calcmode="lin" valueType="num">
                                      <p:cBhvr additive="base">
                                        <p:cTn id="18" dur="75"/>
                                        <p:tgtEl>
                                          <p:spTgt spid="11267">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11267">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11267">
                                            <p:txEl>
                                              <p:pRg st="4" end="4"/>
                                            </p:txEl>
                                          </p:spTgt>
                                        </p:tgtEl>
                                        <p:attrNameLst>
                                          <p:attrName>style.visibility</p:attrName>
                                        </p:attrNameLst>
                                      </p:cBhvr>
                                      <p:to>
                                        <p:strVal val="visible"/>
                                      </p:to>
                                    </p:set>
                                    <p:anim calcmode="lin" valueType="num">
                                      <p:cBhvr additive="base">
                                        <p:cTn id="24" dur="75"/>
                                        <p:tgtEl>
                                          <p:spTgt spid="11267">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11267">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11267">
                                            <p:txEl>
                                              <p:pRg st="6" end="6"/>
                                            </p:txEl>
                                          </p:spTgt>
                                        </p:tgtEl>
                                        <p:attrNameLst>
                                          <p:attrName>style.visibility</p:attrName>
                                        </p:attrNameLst>
                                      </p:cBhvr>
                                      <p:to>
                                        <p:strVal val="visible"/>
                                      </p:to>
                                    </p:set>
                                    <p:anim calcmode="lin" valueType="num">
                                      <p:cBhvr additive="base">
                                        <p:cTn id="30" dur="75"/>
                                        <p:tgtEl>
                                          <p:spTgt spid="11267">
                                            <p:txEl>
                                              <p:pRg st="6" end="6"/>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1126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build="p" autoUpdateAnimBg="0"/>
    </p:bld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533</TotalTime>
  <Words>4833</Words>
  <Application>Microsoft Office PowerPoint</Application>
  <PresentationFormat>On-screen Show (4:3)</PresentationFormat>
  <Paragraphs>540</Paragraphs>
  <Slides>34</Slides>
  <Notes>34</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Times New Roman</vt:lpstr>
      <vt:lpstr>Arial</vt:lpstr>
      <vt:lpstr>Symbol</vt:lpstr>
      <vt:lpstr>Default Design</vt:lpstr>
      <vt:lpstr>BUYER-DIRECTED SLIDES</vt:lpstr>
      <vt:lpstr>Building Your Dream Home</vt:lpstr>
      <vt:lpstr>Certified New Home SpecialistTM Sales Philosophy</vt:lpstr>
      <vt:lpstr>Support of a Certified New Home SpecialistTM</vt:lpstr>
      <vt:lpstr>Support of a Certified New Home SpecialistTM</vt:lpstr>
      <vt:lpstr>New Home Buyers’ Areas of Decisions</vt:lpstr>
      <vt:lpstr>CNHS Organizational Forms and Checklists</vt:lpstr>
      <vt:lpstr>Advice During the Planning Process</vt:lpstr>
      <vt:lpstr>The Elements of Quality in Your New Home</vt:lpstr>
      <vt:lpstr>The Best Design for Your New Home Integrates:</vt:lpstr>
      <vt:lpstr>Organize Your Design Information</vt:lpstr>
      <vt:lpstr>Advice During the Design Process</vt:lpstr>
      <vt:lpstr>Construction Is a Dynamic &amp; Difficult Process Impacted By:</vt:lpstr>
      <vt:lpstr>Advice During the Construction Process</vt:lpstr>
      <vt:lpstr>The New Home Orientation</vt:lpstr>
      <vt:lpstr>We’re Proud of Our Success at (Builder name here)</vt:lpstr>
      <vt:lpstr>(Builder name here) Offers The Highest Level of Service </vt:lpstr>
      <vt:lpstr>(Builder name here) Quality Construction Features</vt:lpstr>
      <vt:lpstr>(Builder name here) Offers Solid Warranty Protection</vt:lpstr>
      <vt:lpstr>Let’s Get the Planning Started For Your New Home</vt:lpstr>
      <vt:lpstr>While Your New Home Is Under Construction</vt:lpstr>
      <vt:lpstr>Preparing For Closing and Move-in</vt:lpstr>
      <vt:lpstr>PowerPoint Presentation</vt:lpstr>
      <vt:lpstr>We’re Proud of Our Success at (Builder name here)</vt:lpstr>
      <vt:lpstr>(Builder name here) Offers The Highest Level of Service </vt:lpstr>
      <vt:lpstr>(Builder name here) Quality Construction Features</vt:lpstr>
      <vt:lpstr>(Builder name here) Offers Solid Warranty Protection</vt:lpstr>
      <vt:lpstr>Let’s Get the Planning Started For Your New Home</vt:lpstr>
      <vt:lpstr>While Your New Home Is Under Construction</vt:lpstr>
      <vt:lpstr>Preparing For Closing and Move-in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Dennis Walsh</cp:lastModifiedBy>
  <cp:revision>108</cp:revision>
  <dcterms:created xsi:type="dcterms:W3CDTF">2000-09-04T22:16:04Z</dcterms:created>
  <dcterms:modified xsi:type="dcterms:W3CDTF">2017-05-31T21:19:27Z</dcterms:modified>
</cp:coreProperties>
</file>