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Lst>
  <p:sldSz cx="9144000" cy="6858000" type="screen4x3"/>
  <p:notesSz cx="6858000" cy="9144000"/>
  <p:defaultTextStyle>
    <a:defPPr>
      <a:defRPr lang="en-US"/>
    </a:defPPr>
    <a:lvl1pPr algn="l" rtl="0" fontAlgn="base">
      <a:spcBef>
        <a:spcPct val="0"/>
      </a:spcBef>
      <a:spcAft>
        <a:spcPct val="0"/>
      </a:spcAft>
      <a:defRPr sz="2400" b="1" kern="1200">
        <a:solidFill>
          <a:srgbClr val="0E4896"/>
        </a:solidFill>
        <a:latin typeface="Century Gothic" panose="020B0502020202020204" pitchFamily="34" charset="0"/>
        <a:ea typeface="+mn-ea"/>
        <a:cs typeface="+mn-cs"/>
      </a:defRPr>
    </a:lvl1pPr>
    <a:lvl2pPr marL="457200" algn="l" rtl="0" fontAlgn="base">
      <a:spcBef>
        <a:spcPct val="0"/>
      </a:spcBef>
      <a:spcAft>
        <a:spcPct val="0"/>
      </a:spcAft>
      <a:defRPr sz="2400" b="1" kern="1200">
        <a:solidFill>
          <a:srgbClr val="0E4896"/>
        </a:solidFill>
        <a:latin typeface="Century Gothic" panose="020B0502020202020204" pitchFamily="34" charset="0"/>
        <a:ea typeface="+mn-ea"/>
        <a:cs typeface="+mn-cs"/>
      </a:defRPr>
    </a:lvl2pPr>
    <a:lvl3pPr marL="914400" algn="l" rtl="0" fontAlgn="base">
      <a:spcBef>
        <a:spcPct val="0"/>
      </a:spcBef>
      <a:spcAft>
        <a:spcPct val="0"/>
      </a:spcAft>
      <a:defRPr sz="2400" b="1" kern="1200">
        <a:solidFill>
          <a:srgbClr val="0E4896"/>
        </a:solidFill>
        <a:latin typeface="Century Gothic" panose="020B0502020202020204" pitchFamily="34" charset="0"/>
        <a:ea typeface="+mn-ea"/>
        <a:cs typeface="+mn-cs"/>
      </a:defRPr>
    </a:lvl3pPr>
    <a:lvl4pPr marL="1371600" algn="l" rtl="0" fontAlgn="base">
      <a:spcBef>
        <a:spcPct val="0"/>
      </a:spcBef>
      <a:spcAft>
        <a:spcPct val="0"/>
      </a:spcAft>
      <a:defRPr sz="2400" b="1" kern="1200">
        <a:solidFill>
          <a:srgbClr val="0E4896"/>
        </a:solidFill>
        <a:latin typeface="Century Gothic" panose="020B0502020202020204" pitchFamily="34" charset="0"/>
        <a:ea typeface="+mn-ea"/>
        <a:cs typeface="+mn-cs"/>
      </a:defRPr>
    </a:lvl4pPr>
    <a:lvl5pPr marL="1828800" algn="l" rtl="0" fontAlgn="base">
      <a:spcBef>
        <a:spcPct val="0"/>
      </a:spcBef>
      <a:spcAft>
        <a:spcPct val="0"/>
      </a:spcAft>
      <a:defRPr sz="2400" b="1" kern="1200">
        <a:solidFill>
          <a:srgbClr val="0E4896"/>
        </a:solidFill>
        <a:latin typeface="Century Gothic" panose="020B0502020202020204" pitchFamily="34" charset="0"/>
        <a:ea typeface="+mn-ea"/>
        <a:cs typeface="+mn-cs"/>
      </a:defRPr>
    </a:lvl5pPr>
    <a:lvl6pPr marL="2286000" algn="l" defTabSz="914400" rtl="0" eaLnBrk="1" latinLnBrk="0" hangingPunct="1">
      <a:defRPr sz="2400" b="1" kern="1200">
        <a:solidFill>
          <a:srgbClr val="0E4896"/>
        </a:solidFill>
        <a:latin typeface="Century Gothic" panose="020B0502020202020204" pitchFamily="34" charset="0"/>
        <a:ea typeface="+mn-ea"/>
        <a:cs typeface="+mn-cs"/>
      </a:defRPr>
    </a:lvl6pPr>
    <a:lvl7pPr marL="2743200" algn="l" defTabSz="914400" rtl="0" eaLnBrk="1" latinLnBrk="0" hangingPunct="1">
      <a:defRPr sz="2400" b="1" kern="1200">
        <a:solidFill>
          <a:srgbClr val="0E4896"/>
        </a:solidFill>
        <a:latin typeface="Century Gothic" panose="020B0502020202020204" pitchFamily="34" charset="0"/>
        <a:ea typeface="+mn-ea"/>
        <a:cs typeface="+mn-cs"/>
      </a:defRPr>
    </a:lvl7pPr>
    <a:lvl8pPr marL="3200400" algn="l" defTabSz="914400" rtl="0" eaLnBrk="1" latinLnBrk="0" hangingPunct="1">
      <a:defRPr sz="2400" b="1" kern="1200">
        <a:solidFill>
          <a:srgbClr val="0E4896"/>
        </a:solidFill>
        <a:latin typeface="Century Gothic" panose="020B0502020202020204" pitchFamily="34" charset="0"/>
        <a:ea typeface="+mn-ea"/>
        <a:cs typeface="+mn-cs"/>
      </a:defRPr>
    </a:lvl8pPr>
    <a:lvl9pPr marL="3657600" algn="l" defTabSz="914400" rtl="0" eaLnBrk="1" latinLnBrk="0" hangingPunct="1">
      <a:defRPr sz="2400" b="1" kern="1200">
        <a:solidFill>
          <a:srgbClr val="0E4896"/>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BEA7"/>
    <a:srgbClr val="FF8F67"/>
    <a:srgbClr val="FFFF66"/>
    <a:srgbClr val="A2AFE6"/>
    <a:srgbClr val="969696"/>
    <a:srgbClr val="FFCC66"/>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64189" autoAdjust="0"/>
  </p:normalViewPr>
  <p:slideViewPr>
    <p:cSldViewPr>
      <p:cViewPr varScale="1">
        <p:scale>
          <a:sx n="61" d="100"/>
          <a:sy n="61" d="100"/>
        </p:scale>
        <p:origin x="1948"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81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891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3891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891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891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EE22CB5-802B-4B23-AEFE-1D06CEF6C66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E99C00-1332-41BE-9846-6543B4255BD8}" type="slidenum">
              <a:rPr lang="en-US" altLang="en-US"/>
              <a:pPr/>
              <a:t>1</a:t>
            </a:fld>
            <a:endParaRPr lang="en-US" altLang="en-US"/>
          </a:p>
        </p:txBody>
      </p:sp>
      <p:sp>
        <p:nvSpPr>
          <p:cNvPr id="419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198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b="1" u="sng">
                <a:cs typeface="Times New Roman" panose="02020603050405020304" pitchFamily="18" charset="0"/>
              </a:rPr>
              <a:t>Builder-Directed Slides</a:t>
            </a:r>
            <a:endParaRPr lang="en-US" altLang="en-US" b="1" i="1">
              <a:cs typeface="Times New Roman" panose="02020603050405020304" pitchFamily="18" charset="0"/>
            </a:endParaRPr>
          </a:p>
          <a:p>
            <a:r>
              <a:rPr lang="en-US" altLang="en-US">
                <a:cs typeface="Times New Roman" panose="02020603050405020304" pitchFamily="18" charset="0"/>
              </a:rPr>
              <a:t>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 For both types of presentations, you may also want to use slides from the buyer-directed group to demonstrate the buyer support you provide.</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C5F459-078D-406F-A0FA-DFC2650F6B22}" type="slidenum">
              <a:rPr lang="en-US" altLang="en-US"/>
              <a:pPr/>
              <a:t>10</a:t>
            </a:fld>
            <a:endParaRPr lang="en-US" alt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b="1">
                <a:cs typeface="Times New Roman" panose="02020603050405020304" pitchFamily="18" charset="0"/>
              </a:rPr>
              <a:t>Key Components of New Homes Market Research – </a:t>
            </a:r>
            <a:r>
              <a:rPr lang="en-US" altLang="en-US">
                <a:cs typeface="Times New Roman" panose="02020603050405020304" pitchFamily="18" charset="0"/>
              </a:rPr>
              <a:t>For a builder who would like to better understand market research, this slide will organize your overview of the process. This overview helps the builder develop a better appreciation for the importance of this research as well as your marketing expertise. (Market research and development of marketing strategies is covered thoroughly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Economic Feasibility</a:t>
            </a:r>
            <a:endParaRPr lang="en-US" altLang="en-US">
              <a:cs typeface="Times New Roman" panose="02020603050405020304" pitchFamily="18" charset="0"/>
            </a:endParaRPr>
          </a:p>
          <a:p>
            <a:r>
              <a:rPr lang="en-US" altLang="en-US">
                <a:cs typeface="Times New Roman" panose="02020603050405020304" pitchFamily="18" charset="0"/>
              </a:rPr>
              <a:t>“The first step is to gather any information that reflects economic factors relative to demand for new homes in this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Consumer Demographics</a:t>
            </a:r>
            <a:endParaRPr lang="en-US" altLang="en-US">
              <a:cs typeface="Times New Roman" panose="02020603050405020304" pitchFamily="18" charset="0"/>
            </a:endParaRPr>
          </a:p>
          <a:p>
            <a:r>
              <a:rPr lang="en-US" altLang="en-US">
                <a:cs typeface="Times New Roman" panose="02020603050405020304" pitchFamily="18" charset="0"/>
              </a:rPr>
              <a:t>“This information helps us identify the factual information available on consumers in our market, such as age, income, family size,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Consumer Psychographics</a:t>
            </a:r>
            <a:endParaRPr lang="en-US" altLang="en-US">
              <a:cs typeface="Times New Roman" panose="02020603050405020304" pitchFamily="18" charset="0"/>
            </a:endParaRPr>
          </a:p>
          <a:p>
            <a:r>
              <a:rPr lang="en-US" altLang="en-US">
                <a:cs typeface="Times New Roman" panose="02020603050405020304" pitchFamily="18" charset="0"/>
              </a:rPr>
              <a:t>“In this category, we gather information that tells us more about the lifestyle of our prospective buyers, including attitudes and preferences that will relate to their design needs and the marketing messages that will appeal to them.”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Competitive Market Analysis</a:t>
            </a:r>
            <a:endParaRPr lang="en-US" altLang="en-US">
              <a:cs typeface="Times New Roman" panose="02020603050405020304" pitchFamily="18" charset="0"/>
            </a:endParaRPr>
          </a:p>
          <a:p>
            <a:r>
              <a:rPr lang="en-US" altLang="en-US">
                <a:cs typeface="Times New Roman" panose="02020603050405020304" pitchFamily="18" charset="0"/>
              </a:rPr>
              <a:t>“We also take a look at any competitive factors in the housing market, including the offerings of other builders as well as the details of existing home sales and listings.”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Land Availability</a:t>
            </a:r>
            <a:endParaRPr lang="en-US" altLang="en-US">
              <a:cs typeface="Times New Roman" panose="02020603050405020304" pitchFamily="18" charset="0"/>
            </a:endParaRPr>
          </a:p>
          <a:p>
            <a:r>
              <a:rPr lang="en-US" altLang="en-US">
                <a:cs typeface="Times New Roman" panose="02020603050405020304" pitchFamily="18" charset="0"/>
              </a:rPr>
              <a:t>“We analyze the appeal of location factors as well as identifying special opportunities where the character of the land and/or its location will create a unique sales advantage.”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Buyer Profiles</a:t>
            </a:r>
            <a:endParaRPr lang="en-US" altLang="en-US">
              <a:cs typeface="Times New Roman" panose="02020603050405020304" pitchFamily="18" charset="0"/>
            </a:endParaRPr>
          </a:p>
          <a:p>
            <a:r>
              <a:rPr lang="en-US" altLang="en-US">
                <a:cs typeface="Times New Roman" panose="02020603050405020304" pitchFamily="18" charset="0"/>
              </a:rPr>
              <a:t>“Through surveys and interviews, we collect feedback from recent buyers and those actively in the market for a new home to identify important trends.”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Builder Goals and Capabilities</a:t>
            </a:r>
            <a:endParaRPr lang="en-US" altLang="en-US">
              <a:cs typeface="Times New Roman" panose="02020603050405020304" pitchFamily="18" charset="0"/>
            </a:endParaRPr>
          </a:p>
          <a:p>
            <a:r>
              <a:rPr lang="en-US" altLang="en-US">
                <a:cs typeface="Times New Roman" panose="02020603050405020304" pitchFamily="18" charset="0"/>
              </a:rPr>
              <a:t>“Finally, we analyze your production capabilities as well as your short and long-term goals to assure that our strategies take you in the direction you want to go.”</a:t>
            </a:r>
          </a:p>
          <a:p>
            <a:endParaRPr lang="en-US" altLang="en-US"/>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778BBD-710C-412E-B8B7-10257E40B48B}" type="slidenum">
              <a:rPr lang="en-US" altLang="en-US"/>
              <a:pPr/>
              <a:t>11</a:t>
            </a:fld>
            <a:endParaRPr lang="en-US" alt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altLang="en-US" b="1">
                <a:cs typeface="Times New Roman" panose="02020603050405020304" pitchFamily="18" charset="0"/>
              </a:rPr>
              <a:t>Development of Marketing Strategies – </a:t>
            </a:r>
            <a:r>
              <a:rPr lang="en-US" altLang="en-US">
                <a:cs typeface="Times New Roman" panose="02020603050405020304" pitchFamily="18" charset="0"/>
              </a:rPr>
              <a:t>To further explain the benefits of market research, this slide will help you outline the steps involved in converting the research information gathered into a comprehensive marketing strategy.”</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“The first step is to study the information to identify any significant market opportunities. Essentially we look for areas where market needs are not being met.”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Research Target Markets</a:t>
            </a:r>
            <a:endParaRPr lang="en-US" altLang="en-US">
              <a:cs typeface="Times New Roman" panose="02020603050405020304" pitchFamily="18" charset="0"/>
            </a:endParaRPr>
          </a:p>
          <a:p>
            <a:r>
              <a:rPr lang="en-US" altLang="en-US">
                <a:cs typeface="Times New Roman" panose="02020603050405020304" pitchFamily="18" charset="0"/>
              </a:rPr>
              <a:t>“As these opportunities are identified, we then more clearly define what we have learned about the specific target markets that will be interested in these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Product Design and Positioning </a:t>
            </a:r>
            <a:endParaRPr lang="en-US" altLang="en-US">
              <a:cs typeface="Times New Roman" panose="02020603050405020304" pitchFamily="18" charset="0"/>
            </a:endParaRPr>
          </a:p>
          <a:p>
            <a:r>
              <a:rPr lang="en-US" altLang="en-US">
                <a:cs typeface="Times New Roman" panose="02020603050405020304" pitchFamily="18" charset="0"/>
              </a:rPr>
              <a:t>“We then start to identify the specific design features important to these target markets and formulate a strategy that positions our products most effectively in the minds of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Pricing Strategies</a:t>
            </a:r>
            <a:endParaRPr lang="en-US" altLang="en-US">
              <a:cs typeface="Times New Roman" panose="02020603050405020304" pitchFamily="18" charset="0"/>
            </a:endParaRPr>
          </a:p>
          <a:p>
            <a:r>
              <a:rPr lang="en-US" altLang="en-US">
                <a:cs typeface="Times New Roman" panose="02020603050405020304" pitchFamily="18" charset="0"/>
              </a:rPr>
              <a:t>“Based on the positioning strategy, the next step is to determine pricing strategy. This involves establishing price points, standard and upgrade features, price range decisions,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Advertising and Promotions</a:t>
            </a:r>
            <a:endParaRPr lang="en-US" altLang="en-US">
              <a:cs typeface="Times New Roman" panose="02020603050405020304" pitchFamily="18" charset="0"/>
            </a:endParaRPr>
          </a:p>
          <a:p>
            <a:r>
              <a:rPr lang="en-US" altLang="en-US">
                <a:cs typeface="Times New Roman" panose="02020603050405020304" pitchFamily="18" charset="0"/>
              </a:rPr>
              <a:t>“This step is where we design the specific advertising and promotional programs targeted to our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Absorption Rates and Sales Goals</a:t>
            </a:r>
            <a:endParaRPr lang="en-US" altLang="en-US">
              <a:cs typeface="Times New Roman" panose="02020603050405020304" pitchFamily="18" charset="0"/>
            </a:endParaRPr>
          </a:p>
          <a:p>
            <a:r>
              <a:rPr lang="en-US" altLang="en-US">
                <a:cs typeface="Times New Roman" panose="02020603050405020304" pitchFamily="18" charset="0"/>
              </a:rPr>
              <a:t>“Based on demand and competitive factors, we make our best estimates of projected absorption rates and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 Marketing Strategy and Budgets</a:t>
            </a:r>
            <a:endParaRPr lang="en-US" altLang="en-US">
              <a:cs typeface="Times New Roman" panose="02020603050405020304" pitchFamily="18" charset="0"/>
            </a:endParaRPr>
          </a:p>
          <a:p>
            <a:r>
              <a:rPr lang="en-US" altLang="en-US">
                <a:cs typeface="Times New Roman" panose="02020603050405020304" pitchFamily="18" charset="0"/>
              </a:rPr>
              <a:t>“To support the projected sales, we then finalize the details of the overall marketing program and the finances required to support it.”</a:t>
            </a:r>
          </a:p>
          <a:p>
            <a:endParaRPr lang="en-US" altLang="en-US"/>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A63740-67AD-446B-9E9B-67E82D503B42}" type="slidenum">
              <a:rPr lang="en-US" altLang="en-US"/>
              <a:pPr/>
              <a:t>12</a:t>
            </a:fld>
            <a:endParaRPr lang="en-US" alt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en-US" b="1">
                <a:cs typeface="Times New Roman" panose="02020603050405020304" pitchFamily="18" charset="0"/>
              </a:rPr>
              <a:t>Importance of Cooperative Broker Involvement – </a:t>
            </a:r>
            <a:r>
              <a:rPr lang="en-US" altLang="en-US">
                <a:cs typeface="Times New Roman" panose="02020603050405020304" pitchFamily="18" charset="0"/>
              </a:rPr>
              <a:t>Many builders have little or no appreciation for the participation of other brokers who will bring buyers on a coop basis. This slide is designed to support a discussion of the importance of working effectively and aggressively with cooperative brokers.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Prospects</a:t>
            </a:r>
            <a:endParaRPr lang="en-US" altLang="en-US">
              <a:cs typeface="Times New Roman" panose="02020603050405020304" pitchFamily="18" charset="0"/>
            </a:endParaRPr>
          </a:p>
          <a:p>
            <a:r>
              <a:rPr lang="en-US" altLang="en-US">
                <a:cs typeface="Times New Roman" panose="02020603050405020304" pitchFamily="18" charset="0"/>
              </a:rPr>
              <a:t>“To avoid cooperation with brokers is to close the door on the most significant source of buyers available.”</a:t>
            </a:r>
          </a:p>
          <a:p>
            <a:r>
              <a:rPr lang="en-US" altLang="en-US">
                <a:latin typeface="Symbol" panose="05050102010706020507" pitchFamily="18" charset="2"/>
                <a:cs typeface="Times New Roman" panose="02020603050405020304" pitchFamily="18" charset="0"/>
              </a:rPr>
              <a:t>· </a:t>
            </a:r>
            <a:r>
              <a:rPr lang="en-US" altLang="en-US" b="1" i="1">
                <a:cs typeface="Times New Roman" panose="02020603050405020304" pitchFamily="18" charset="0"/>
              </a:rPr>
              <a:t>Sales Lost Otherwise</a:t>
            </a:r>
            <a:endParaRPr lang="en-US" altLang="en-US">
              <a:cs typeface="Times New Roman" panose="02020603050405020304" pitchFamily="18" charset="0"/>
            </a:endParaRPr>
          </a:p>
          <a:p>
            <a:r>
              <a:rPr lang="en-US" altLang="en-US">
                <a:cs typeface="Times New Roman" panose="02020603050405020304" pitchFamily="18" charset="0"/>
              </a:rPr>
              <a:t>“Many builders who do not cooperate think the buyers will find them behind the broker’s back. Well-established brokers, however, build the loyalty of their clients and will generally make sure those clients buy their home where a commission can be earned. By not cooperating, those sales are completely lost.”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Qualified Buyers</a:t>
            </a:r>
            <a:endParaRPr lang="en-US" altLang="en-US">
              <a:cs typeface="Times New Roman" panose="02020603050405020304" pitchFamily="18" charset="0"/>
            </a:endParaRPr>
          </a:p>
          <a:p>
            <a:r>
              <a:rPr lang="en-US" altLang="en-US">
                <a:cs typeface="Times New Roman" panose="02020603050405020304" pitchFamily="18" charset="0"/>
              </a:rPr>
              <a:t>“When a prospect is brought to us by another broker, these prospects have been qualified relative to their needs and financial ability. This means we are more often spending our time on real buyers, not just lookers.”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cs typeface="Times New Roman" panose="02020603050405020304" pitchFamily="18" charset="0"/>
              </a:rPr>
              <a:t>“The cooperative broker plays the role of an independent third party. This allows them to more effectively support the buyer through the purchase decision, which makes the sale come together more easily for us.”</a:t>
            </a:r>
          </a:p>
          <a:p>
            <a:endParaRPr lang="en-US" altLang="en-US"/>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C54A73-EF0C-46C8-BA36-4EAF15FB04E4}" type="slidenum">
              <a:rPr lang="en-US" altLang="en-US"/>
              <a:pPr/>
              <a:t>13</a:t>
            </a:fld>
            <a:endParaRPr lang="en-US" altLang="en-U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p:txBody>
          <a:bodyPr/>
          <a:lstStyle/>
          <a:p>
            <a:r>
              <a:rPr lang="en-US" altLang="en-US" b="1">
                <a:cs typeface="Times New Roman" panose="02020603050405020304" pitchFamily="18" charset="0"/>
              </a:rPr>
              <a:t>Primary Sources of New Home Prospects – </a:t>
            </a:r>
            <a:r>
              <a:rPr lang="en-US" altLang="en-US">
                <a:cs typeface="Times New Roman" panose="02020603050405020304" pitchFamily="18" charset="0"/>
              </a:rPr>
              <a:t>This slide can be used to discuss the primary source of new home buyers and lay the foundation for explaining the details of your marketing program or proposal. (More details and many examples of creative marketing promotions and concepts are shared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Street Traffic</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Advertising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Signage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On-site Marketing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Public Relations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Personal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Cooperative Broker Network</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A1DC7-FFDF-4CD7-A245-D21E1DF3B5DC}" type="slidenum">
              <a:rPr lang="en-US" altLang="en-US"/>
              <a:pPr/>
              <a:t>14</a:t>
            </a:fld>
            <a:endParaRPr lang="en-US" altLang="en-US"/>
          </a:p>
        </p:txBody>
      </p:sp>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b="1">
                <a:cs typeface="Times New Roman" panose="02020603050405020304" pitchFamily="18" charset="0"/>
              </a:rPr>
              <a:t>Keys to a Successful Cooperative Broker Program – </a:t>
            </a:r>
            <a:r>
              <a:rPr lang="en-US" altLang="en-US">
                <a:cs typeface="Times New Roman" panose="02020603050405020304" pitchFamily="18" charset="0"/>
              </a:rPr>
              <a:t>After discussing the importance of cooperative broker participation, this slide outlines some of the important keys to maximizing this participation. Through this discussion, the builder should gain a greater appreciation for your role in building broker cooperation.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Consistency</a:t>
            </a:r>
            <a:endParaRPr lang="en-US" altLang="en-US">
              <a:cs typeface="Times New Roman" panose="02020603050405020304" pitchFamily="18" charset="0"/>
            </a:endParaRPr>
          </a:p>
          <a:p>
            <a:r>
              <a:rPr lang="en-US" altLang="en-US">
                <a:cs typeface="Times New Roman" panose="02020603050405020304" pitchFamily="18" charset="0"/>
              </a:rPr>
              <a:t>“Too many builders are always changing the rules of the game. When the market is strong, they reduce or eliminate commissions, and then increase commissions when sales are soft. In these situations, brokers never really know where they stand. We must establish an appealing program that brokers can count 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Clearly Defined Responsibilities</a:t>
            </a:r>
            <a:endParaRPr lang="en-US" altLang="en-US">
              <a:cs typeface="Times New Roman" panose="02020603050405020304" pitchFamily="18" charset="0"/>
            </a:endParaRPr>
          </a:p>
          <a:p>
            <a:r>
              <a:rPr lang="en-US" altLang="en-US">
                <a:cs typeface="Times New Roman" panose="02020603050405020304" pitchFamily="18" charset="0"/>
              </a:rPr>
              <a:t>“There needs to be a clear understanding of the roles and responsibilities of all parties in the transaction.”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Registration Protection</a:t>
            </a:r>
            <a:endParaRPr lang="en-US" altLang="en-US">
              <a:cs typeface="Times New Roman" panose="02020603050405020304" pitchFamily="18" charset="0"/>
            </a:endParaRPr>
          </a:p>
          <a:p>
            <a:r>
              <a:rPr lang="en-US" altLang="en-US">
                <a:cs typeface="Times New Roman" panose="02020603050405020304" pitchFamily="18" charset="0"/>
              </a:rPr>
              <a:t>“Written registration protection should clearly spell out commissions, time frame and re-registration requirements.”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Prompt Commission Payment</a:t>
            </a:r>
            <a:endParaRPr lang="en-US" altLang="en-US">
              <a:cs typeface="Times New Roman" panose="02020603050405020304" pitchFamily="18" charset="0"/>
            </a:endParaRPr>
          </a:p>
          <a:p>
            <a:r>
              <a:rPr lang="en-US" altLang="en-US">
                <a:cs typeface="Times New Roman" panose="02020603050405020304" pitchFamily="18" charset="0"/>
              </a:rPr>
              <a:t>“Payment of commission immediately at closing is the minimum. Many builders today are paying a portion or even the entire co-broke commission at loan approval or ground-breaking.”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Ongoing Communication</a:t>
            </a:r>
            <a:endParaRPr lang="en-US" altLang="en-US">
              <a:cs typeface="Times New Roman" panose="02020603050405020304" pitchFamily="18" charset="0"/>
            </a:endParaRPr>
          </a:p>
          <a:p>
            <a:r>
              <a:rPr lang="en-US" altLang="en-US">
                <a:cs typeface="Times New Roman" panose="02020603050405020304" pitchFamily="18" charset="0"/>
              </a:rPr>
              <a:t>“A system must be in place to keep the cooperative broker informed of the progress and any problems during planning and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Customer Satisfaction</a:t>
            </a:r>
            <a:endParaRPr lang="en-US" altLang="en-US">
              <a:cs typeface="Times New Roman" panose="02020603050405020304" pitchFamily="18" charset="0"/>
            </a:endParaRPr>
          </a:p>
          <a:p>
            <a:r>
              <a:rPr lang="en-US" altLang="en-US">
                <a:cs typeface="Times New Roman" panose="02020603050405020304" pitchFamily="18" charset="0"/>
              </a:rPr>
              <a:t>“An effective customer service program that assures customer satisfaction is essential to building and maintaining broker participation for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Aggressive Promotion</a:t>
            </a:r>
            <a:endParaRPr lang="en-US" altLang="en-US">
              <a:cs typeface="Times New Roman" panose="02020603050405020304" pitchFamily="18" charset="0"/>
            </a:endParaRPr>
          </a:p>
          <a:p>
            <a:r>
              <a:rPr lang="en-US" altLang="en-US">
                <a:cs typeface="Times New Roman" panose="02020603050405020304" pitchFamily="18" charset="0"/>
              </a:rPr>
              <a:t>“A promotional program that aggressively reaches out to the real estate community is essential for keeping you and your product in brokers’ minds as they work each day with prospective buyers.”</a:t>
            </a:r>
          </a:p>
          <a:p>
            <a:endParaRPr lang="en-US" altLang="en-US"/>
          </a:p>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6CE20-8BEA-4D0B-AD74-0B399BB1BE40}" type="slidenum">
              <a:rPr lang="en-US" altLang="en-US"/>
              <a:pPr/>
              <a:t>15</a:t>
            </a:fld>
            <a:endParaRPr lang="en-US" alt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US" altLang="en-US" b="1">
                <a:cs typeface="Times New Roman" panose="02020603050405020304" pitchFamily="18" charset="0"/>
              </a:rPr>
              <a:t>Advantages of Providing Quality Customer Service – </a:t>
            </a:r>
            <a:r>
              <a:rPr lang="en-US" altLang="en-US">
                <a:cs typeface="Times New Roman" panose="02020603050405020304" pitchFamily="18" charset="0"/>
              </a:rPr>
              <a:t>To introduce the importance of establishing an effective customer service program, this slide outlines the benefits to the builder.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Repeat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Referral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Fewer Hassles During Construction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Greater Profits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0DDD08-73CD-4E41-9E1C-7A22F92556F4}" type="slidenum">
              <a:rPr lang="en-US" altLang="en-US"/>
              <a:pPr/>
              <a:t>16</a:t>
            </a:fld>
            <a:endParaRPr lang="en-US" alt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en-US" b="1">
                <a:cs typeface="Times New Roman" panose="02020603050405020304" pitchFamily="18" charset="0"/>
              </a:rPr>
              <a:t>Benefits of Participation in Registered Builder Program – </a:t>
            </a:r>
            <a:r>
              <a:rPr lang="en-US" altLang="en-US">
                <a:cs typeface="Times New Roman" panose="02020603050405020304" pitchFamily="18" charset="0"/>
              </a:rPr>
              <a:t>The following group of slides are designed to support your presentation to a builder to sell participation in your ‘Registered Builder Program’. The first of these slides outlines the four primary areas of benefit to the builder. You can use this slide for a quick overview. Each of the following slides elaborates on these benefits and can be used to support a more in-depth presentation of the benefits. (Details on building a “Registered Builder Program”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Increased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Easier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Time Savings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 Savings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1FA511-3EC7-4C6D-BBA9-02141D764797}" type="slidenum">
              <a:rPr lang="en-US" altLang="en-US"/>
              <a:pPr/>
              <a:t>17</a:t>
            </a:fld>
            <a:endParaRPr lang="en-US" alt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Increased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CNHS Marketing Program</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335DD3-893E-4327-BCF9-D227ACE1E737}" type="slidenum">
              <a:rPr lang="en-US" altLang="en-US"/>
              <a:pPr/>
              <a:t>18</a:t>
            </a:fld>
            <a:endParaRPr lang="en-US" alt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Easier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Pre-Qualified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Better Prepared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Help Selling Existing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 in Financing</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85D3E9-A883-4878-A113-939585332D26}" type="slidenum">
              <a:rPr lang="en-US" altLang="en-US"/>
              <a:pPr/>
              <a:t>19</a:t>
            </a:fld>
            <a:endParaRPr lang="en-US" altLang="en-US"/>
          </a:p>
        </p:txBody>
      </p:sp>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Time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Use of Organizational Forms and Checklists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Organizing Selections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Marketing and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Educating Buyers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F85E0F-0D9E-42AD-85F2-CC61ECAC24BF}" type="slidenum">
              <a:rPr lang="en-US" altLang="en-US"/>
              <a:pPr/>
              <a:t>2</a:t>
            </a:fld>
            <a:endParaRPr lang="en-US" altLang="en-US"/>
          </a:p>
        </p:txBody>
      </p:sp>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ltLang="en-US" b="1">
                <a:cs typeface="Times New Roman" panose="02020603050405020304" pitchFamily="18" charset="0"/>
              </a:rPr>
              <a:t>Sales and Marketing Subcontractor – </a:t>
            </a:r>
            <a:r>
              <a:rPr lang="en-US" altLang="en-US">
                <a:cs typeface="Times New Roman" panose="02020603050405020304" pitchFamily="18" charset="0"/>
              </a:rPr>
              <a:t>This is one of the most important concepts shared in the Certified New Home Specialist™ training. While most builders use subcontractors in the various trades to realize the highest quality work at the most competitive prices, they seem to consider real estate sales commissions as an unnecessary expense. When we can help them see our role as “sales and marketing subcontractors”, they begin to appreciate the real value we can bring to their business.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Specialize in All Aspects of Residential Sales and Marketing</a:t>
            </a:r>
            <a:endParaRPr lang="en-US" altLang="en-US">
              <a:cs typeface="Times New Roman" panose="02020603050405020304" pitchFamily="18" charset="0"/>
            </a:endParaRPr>
          </a:p>
          <a:p>
            <a:r>
              <a:rPr lang="en-US" altLang="en-US">
                <a:cs typeface="Times New Roman" panose="02020603050405020304" pitchFamily="18" charset="0"/>
              </a:rPr>
              <a:t>“Just as your carpenters, plumbers and electricians are specialists in their respective trades, we are specialists in the sales and marketing of residential real estate. Further, our training as a Certified New Home Specialist™ gives us the knowledge, sales systems, marketing strategies and organizational tools designed specifically for success in selling new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Best Marketing Strategies</a:t>
            </a:r>
            <a:endParaRPr lang="en-US" altLang="en-US">
              <a:cs typeface="Times New Roman" panose="02020603050405020304" pitchFamily="18" charset="0"/>
            </a:endParaRPr>
          </a:p>
          <a:p>
            <a:r>
              <a:rPr lang="en-US" altLang="en-US">
                <a:cs typeface="Times New Roman" panose="02020603050405020304" pitchFamily="18" charset="0"/>
              </a:rPr>
              <a:t>“Based on many years of experience and the many resources of our company, we can determine the marketing strategies that will meet your sales goals and reinforce your long-term success. We also conduct specialized market research to identify target markets, product design and pricing strategies and to serve as the foundation for an overall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Best Marketing Materials</a:t>
            </a:r>
            <a:endParaRPr lang="en-US" altLang="en-US">
              <a:cs typeface="Times New Roman" panose="02020603050405020304" pitchFamily="18" charset="0"/>
            </a:endParaRPr>
          </a:p>
          <a:p>
            <a:r>
              <a:rPr lang="en-US" altLang="en-US">
                <a:cs typeface="Times New Roman" panose="02020603050405020304" pitchFamily="18" charset="0"/>
              </a:rPr>
              <a:t>“Based on the results of our market research we can then develop the most effective package of marketing materials to support the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 Marketing Wholesale </a:t>
            </a:r>
            <a:endParaRPr lang="en-US" altLang="en-US">
              <a:cs typeface="Times New Roman" panose="02020603050405020304" pitchFamily="18" charset="0"/>
            </a:endParaRPr>
          </a:p>
          <a:p>
            <a:r>
              <a:rPr lang="en-US" altLang="en-US">
                <a:cs typeface="Times New Roman" panose="02020603050405020304" pitchFamily="18" charset="0"/>
              </a:rPr>
              <a:t>“Due to the high volume of advertising and marketing materials purchased by our company, we can pass on cost savings from our wholesales sources.”</a:t>
            </a:r>
          </a:p>
          <a:p>
            <a:r>
              <a:rPr lang="en-US" altLang="en-US" b="1" i="1">
                <a:latin typeface="Symbol" panose="05050102010706020507" pitchFamily="18" charset="2"/>
                <a:cs typeface="Times New Roman" panose="02020603050405020304" pitchFamily="18" charset="0"/>
              </a:rPr>
              <a:t>·</a:t>
            </a:r>
            <a:r>
              <a:rPr lang="en-US" altLang="en-US" b="1" i="1">
                <a:cs typeface="Times New Roman" panose="02020603050405020304" pitchFamily="18" charset="0"/>
              </a:rPr>
              <a:t> Provide Highest Quality at Lowest Cost</a:t>
            </a:r>
            <a:endParaRPr lang="en-US" altLang="en-US">
              <a:cs typeface="Times New Roman" panose="02020603050405020304" pitchFamily="18" charset="0"/>
            </a:endParaRPr>
          </a:p>
          <a:p>
            <a:r>
              <a:rPr lang="en-US" altLang="en-US">
                <a:cs typeface="Times New Roman" panose="02020603050405020304" pitchFamily="18" charset="0"/>
              </a:rPr>
              <a:t>“The net result, as with other qualified subcontractors, is that you enjoy the highest quality service and results in your sales and marketing at the lowest cost.”</a:t>
            </a:r>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736FEA-DCE4-4844-B404-8266A092D0F7}" type="slidenum">
              <a:rPr lang="en-US" altLang="en-US"/>
              <a:pPr/>
              <a:t>20</a:t>
            </a:fld>
            <a:endParaRPr lang="en-US" alt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Cost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Total Sales and Marketing Expense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Gamble on Marketing Effectiveness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Pay Commission Only if Sale Occurs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Sales Commission Pre-Determined</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Faster Sales of Market Homes</a:t>
            </a:r>
            <a:endParaRPr lang="en-US" altLang="en-US">
              <a:cs typeface="Times New Roman" panose="02020603050405020304" pitchFamily="18" charset="0"/>
            </a:endParaRPr>
          </a:p>
          <a:p>
            <a:r>
              <a:rPr lang="en-US" altLang="en-US">
                <a:cs typeface="Times New Roman" panose="02020603050405020304" pitchFamily="18" charset="0"/>
              </a:rPr>
              <a:t> </a:t>
            </a:r>
            <a:endParaRPr lang="en-US" altLang="en-US"/>
          </a:p>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9E56B9-FE9B-4C7B-A60C-5A7B667AE1C8}" type="slidenum">
              <a:rPr lang="en-US" altLang="en-US"/>
              <a:pPr/>
              <a:t>21</a:t>
            </a:fld>
            <a:endParaRPr lang="en-US" alt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4C0272-7595-4CFF-B76A-3852A9645EE3}" type="slidenum">
              <a:rPr lang="en-US" altLang="en-US"/>
              <a:pPr/>
              <a:t>3</a:t>
            </a:fld>
            <a:endParaRPr lang="en-US" altLang="en-US"/>
          </a:p>
        </p:txBody>
      </p:sp>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ltLang="en-US" b="1">
                <a:cs typeface="Times New Roman" panose="02020603050405020304" pitchFamily="18" charset="0"/>
              </a:rPr>
              <a:t>Evolution in the Marketing of New Homes – </a:t>
            </a:r>
            <a:r>
              <a:rPr lang="en-US" altLang="en-US">
                <a:cs typeface="Times New Roman" panose="02020603050405020304" pitchFamily="18" charset="0"/>
              </a:rPr>
              <a:t>This slide is designed to introduce the “Marketing-Driven” concept shared in the Certified New Home Specialist™ training. The message here is that over time, new home sales have evolved from being driven by demand or simply market needs to being driven, more often today, by effective marketing. This lays the foundation for selling your services as a “sales and marketing subcontractor”.</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Demand-Driven</a:t>
            </a:r>
            <a:endParaRPr lang="en-US" altLang="en-US">
              <a:cs typeface="Times New Roman" panose="02020603050405020304" pitchFamily="18" charset="0"/>
            </a:endParaRPr>
          </a:p>
          <a:p>
            <a:r>
              <a:rPr lang="en-US" altLang="en-US">
                <a:cs typeface="Times New Roman" panose="02020603050405020304" pitchFamily="18" charset="0"/>
              </a:rPr>
              <a:t>“From the 50’s through the 70’s, sales of new homes were driven almost entirely by the strong demand created by household growth. As the baby boom families grew, builders found it very easy to find buyers for their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Market-Driven</a:t>
            </a:r>
            <a:endParaRPr lang="en-US" altLang="en-US">
              <a:cs typeface="Times New Roman" panose="02020603050405020304" pitchFamily="18" charset="0"/>
            </a:endParaRPr>
          </a:p>
          <a:p>
            <a:r>
              <a:rPr lang="en-US" altLang="en-US">
                <a:cs typeface="Times New Roman" panose="02020603050405020304" pitchFamily="18" charset="0"/>
              </a:rPr>
              <a:t>“As this demand was met and the economy hit some hard times, we began to see a change take place through the 80’s and early 90’s. Builders found that sales were more driven by creating product that was more directly targeted to different family units and lifestyles.”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Marketing-Driven</a:t>
            </a:r>
            <a:endParaRPr lang="en-US" altLang="en-US">
              <a:cs typeface="Times New Roman" panose="02020603050405020304" pitchFamily="18" charset="0"/>
            </a:endParaRPr>
          </a:p>
          <a:p>
            <a:r>
              <a:rPr lang="en-US" altLang="en-US">
                <a:cs typeface="Times New Roman" panose="02020603050405020304" pitchFamily="18" charset="0"/>
              </a:rPr>
              <a:t>“Today, while we again have strong demand for new homes, we have a much more sophisticated buyer. The success stories today are built not simply offering something to meet the demand, but through effectively marketing to specific target markets. New home sales are driven by sophisticated marketing that appeals to sophisticated buyers.”</a:t>
            </a:r>
            <a:endParaRPr lang="en-US" altLang="en-US"/>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3EBE6B-B9BF-4082-8355-91DCE2695437}" type="slidenum">
              <a:rPr lang="en-US" altLang="en-US"/>
              <a:pPr/>
              <a:t>4</a:t>
            </a:fld>
            <a:endParaRPr lang="en-US" altLang="en-US"/>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ltLang="en-US" b="1">
                <a:cs typeface="Times New Roman" panose="02020603050405020304" pitchFamily="18" charset="0"/>
              </a:rPr>
              <a:t>The Marketing-Driven Approach To Sales Success – </a:t>
            </a:r>
            <a:r>
              <a:rPr lang="en-US" altLang="en-US">
                <a:cs typeface="Times New Roman" panose="02020603050405020304" pitchFamily="18" charset="0"/>
              </a:rPr>
              <a:t>This slide is used to further define the “Marketing-Driven” concept.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Marketing</a:t>
            </a:r>
            <a:endParaRPr lang="en-US" altLang="en-US">
              <a:cs typeface="Times New Roman" panose="02020603050405020304" pitchFamily="18" charset="0"/>
            </a:endParaRPr>
          </a:p>
          <a:p>
            <a:r>
              <a:rPr lang="en-US" altLang="en-US">
                <a:cs typeface="Times New Roman" panose="02020603050405020304" pitchFamily="18" charset="0"/>
              </a:rPr>
              <a:t>“The key here is to recognize that marketing is more than just a few ads or some signage, but everything we do to get the </a:t>
            </a:r>
            <a:r>
              <a:rPr lang="en-US" altLang="en-US" i="1">
                <a:cs typeface="Times New Roman" panose="02020603050405020304" pitchFamily="18" charset="0"/>
              </a:rPr>
              <a:t>right product</a:t>
            </a:r>
            <a:r>
              <a:rPr lang="en-US" altLang="en-US">
                <a:cs typeface="Times New Roman" panose="02020603050405020304" pitchFamily="18" charset="0"/>
              </a:rPr>
              <a:t> in the </a:t>
            </a:r>
            <a:r>
              <a:rPr lang="en-US" altLang="en-US" i="1">
                <a:cs typeface="Times New Roman" panose="02020603050405020304" pitchFamily="18" charset="0"/>
              </a:rPr>
              <a:t>right place</a:t>
            </a:r>
            <a:r>
              <a:rPr lang="en-US" altLang="en-US">
                <a:cs typeface="Times New Roman" panose="02020603050405020304" pitchFamily="18" charset="0"/>
              </a:rPr>
              <a:t> at the</a:t>
            </a:r>
            <a:r>
              <a:rPr lang="en-US" altLang="en-US" i="1">
                <a:cs typeface="Times New Roman" panose="02020603050405020304" pitchFamily="18" charset="0"/>
              </a:rPr>
              <a:t> right time</a:t>
            </a:r>
            <a:r>
              <a:rPr lang="en-US" altLang="en-US">
                <a:cs typeface="Times New Roman" panose="02020603050405020304" pitchFamily="18" charset="0"/>
              </a:rPr>
              <a:t> and the </a:t>
            </a:r>
            <a:r>
              <a:rPr lang="en-US" altLang="en-US" i="1">
                <a:cs typeface="Times New Roman" panose="02020603050405020304" pitchFamily="18" charset="0"/>
              </a:rPr>
              <a:t>right price</a:t>
            </a:r>
            <a:r>
              <a:rPr lang="en-US" altLang="en-US">
                <a:cs typeface="Times New Roman" panose="02020603050405020304" pitchFamily="18" charset="0"/>
              </a:rPr>
              <a:t>. Finally we need to develop the </a:t>
            </a:r>
            <a:r>
              <a:rPr lang="en-US" altLang="en-US" i="1">
                <a:cs typeface="Times New Roman" panose="02020603050405020304" pitchFamily="18" charset="0"/>
              </a:rPr>
              <a:t>right message</a:t>
            </a:r>
            <a:r>
              <a:rPr lang="en-US" altLang="en-US">
                <a:cs typeface="Times New Roman" panose="02020603050405020304" pitchFamily="18" charset="0"/>
              </a:rPr>
              <a:t> and deliver it the </a:t>
            </a:r>
            <a:r>
              <a:rPr lang="en-US" altLang="en-US" i="1">
                <a:cs typeface="Times New Roman" panose="02020603050405020304" pitchFamily="18" charset="0"/>
              </a:rPr>
              <a:t>right way</a:t>
            </a:r>
            <a:r>
              <a:rPr lang="en-US" altLang="en-US">
                <a:cs typeface="Times New Roman" panose="02020603050405020304" pitchFamily="18" charset="0"/>
              </a:rPr>
              <a:t> to reach them. Successful marketing begins when the product is in its conceptual stages.”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Buyers’ Needs</a:t>
            </a:r>
            <a:endParaRPr lang="en-US" altLang="en-US">
              <a:cs typeface="Times New Roman" panose="02020603050405020304" pitchFamily="18" charset="0"/>
            </a:endParaRPr>
          </a:p>
          <a:p>
            <a:r>
              <a:rPr lang="en-US" altLang="en-US">
                <a:cs typeface="Times New Roman" panose="02020603050405020304" pitchFamily="18" charset="0"/>
              </a:rPr>
              <a:t>“The most successful builders today do everything they can to understand the needs of their buyers. Top builders conduct market research including surveys, focus groups, and interviews to determine the specific desires of their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Service</a:t>
            </a:r>
            <a:endParaRPr lang="en-US" altLang="en-US">
              <a:cs typeface="Times New Roman" panose="02020603050405020304" pitchFamily="18" charset="0"/>
            </a:endParaRPr>
          </a:p>
          <a:p>
            <a:r>
              <a:rPr lang="en-US" altLang="en-US">
                <a:cs typeface="Times New Roman" panose="02020603050405020304" pitchFamily="18" charset="0"/>
              </a:rPr>
              <a:t>“The buyers of today demand quality service like never before. A comprehensive customer service program is as important as the roof over their heads.”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Teamwork</a:t>
            </a:r>
            <a:endParaRPr lang="en-US" altLang="en-US">
              <a:cs typeface="Times New Roman" panose="02020603050405020304" pitchFamily="18" charset="0"/>
            </a:endParaRPr>
          </a:p>
          <a:p>
            <a:r>
              <a:rPr lang="en-US" altLang="en-US">
                <a:cs typeface="Times New Roman" panose="02020603050405020304" pitchFamily="18" charset="0"/>
              </a:rPr>
              <a:t>“Ultimately, success in building new homes is the result of creating teamwork between the various companies and individuals that contribute to the building process. This team includes designers, bankers, construction trades, suppliers, sales and marketing professionals, and not to be forgotten, the customers.”</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2785EC-B75B-465F-A624-872C46F89B4D}" type="slidenum">
              <a:rPr lang="en-US" altLang="en-US"/>
              <a:pPr/>
              <a:t>5</a:t>
            </a:fld>
            <a:endParaRPr lang="en-US" altLang="en-US"/>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ltLang="en-US" b="1">
                <a:cs typeface="Times New Roman" panose="02020603050405020304" pitchFamily="18" charset="0"/>
              </a:rPr>
              <a:t>Trends in New Home Sales – </a:t>
            </a:r>
            <a:r>
              <a:rPr lang="en-US" altLang="en-US">
                <a:cs typeface="Times New Roman" panose="02020603050405020304" pitchFamily="18" charset="0"/>
              </a:rPr>
              <a:t>Discussing the trends that impact success in new home sales is an excellent way to demonstrate some of the value you bring as a consultant to the builder. As you review these trends, discuss the ways they impact home design as well as the sales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Aging of America </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Sophisticated Buyers </a:t>
            </a:r>
            <a:endParaRPr lang="en-US" altLang="en-US">
              <a:cs typeface="Times New Roman" panose="02020603050405020304" pitchFamily="18" charset="0"/>
            </a:endParaRPr>
          </a:p>
          <a:p>
            <a:r>
              <a:rPr lang="en-US" altLang="en-US">
                <a:cs typeface="Times New Roman" panose="02020603050405020304" pitchFamily="18" charset="0"/>
              </a:rPr>
              <a:t>“Since the vast majority of buyers today are older and have owned a home before, they are more sophisticated, more knowledgeable and certainly more demanding. The sales support and customer service you provide must also be more sophisticated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Move-up and Custom Buyers – Existing home to sell</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Length of Homeownership</a:t>
            </a:r>
            <a:endParaRPr lang="en-US" altLang="en-US">
              <a:cs typeface="Times New Roman" panose="02020603050405020304" pitchFamily="18" charset="0"/>
            </a:endParaRPr>
          </a:p>
          <a:p>
            <a:r>
              <a:rPr lang="en-US" altLang="en-US">
                <a:cs typeface="Times New Roman" panose="02020603050405020304" pitchFamily="18" charset="0"/>
              </a:rPr>
              <a:t>“Over 50% of today’s new home buyers expects to live in their new home more than 20 years. This means their focus as buyers, in quality and design, is much different than the short term buyer.”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Technology</a:t>
            </a:r>
            <a:endParaRPr lang="en-US" altLang="en-US">
              <a:cs typeface="Times New Roman" panose="02020603050405020304" pitchFamily="18" charset="0"/>
            </a:endParaRPr>
          </a:p>
          <a:p>
            <a:r>
              <a:rPr lang="en-US" altLang="en-US">
                <a:cs typeface="Times New Roman" panose="02020603050405020304" pitchFamily="18" charset="0"/>
              </a:rPr>
              <a:t>“As technology continues to expand its reach, we find it also impacts the way people live and work in their homes. We also find more and more people moving to more rural, small town areas because technology allows them to still be connected to the rest of the world.”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Home Offices</a:t>
            </a:r>
            <a:endParaRPr lang="en-US" altLang="en-US">
              <a:cs typeface="Times New Roman" panose="02020603050405020304" pitchFamily="18" charset="0"/>
            </a:endParaRPr>
          </a:p>
          <a:p>
            <a:r>
              <a:rPr lang="en-US" altLang="en-US">
                <a:cs typeface="Times New Roman" panose="02020603050405020304" pitchFamily="18" charset="0"/>
              </a:rPr>
              <a:t>“Home offices are an important design consideration for many more buyers. What used to be thought of as a small room or nook tucked away somewhere, must now be designed with much more sophistication.”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Flexible/ Open Designs</a:t>
            </a:r>
            <a:endParaRPr lang="en-US" altLang="en-US">
              <a:cs typeface="Times New Roman" panose="02020603050405020304" pitchFamily="18" charset="0"/>
            </a:endParaRPr>
          </a:p>
          <a:p>
            <a:r>
              <a:rPr lang="en-US" altLang="en-US">
                <a:cs typeface="Times New Roman" panose="02020603050405020304" pitchFamily="18" charset="0"/>
              </a:rPr>
              <a:t>“Homes continue to evolve from simple designs with separate, boxy rooms to open rooms, and multi-use spaces.”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Design/Lifestyle-Driven </a:t>
            </a:r>
            <a:endParaRPr lang="en-US" altLang="en-US">
              <a:cs typeface="Times New Roman" panose="02020603050405020304" pitchFamily="18" charset="0"/>
            </a:endParaRPr>
          </a:p>
          <a:p>
            <a:r>
              <a:rPr lang="en-US" altLang="en-US">
                <a:cs typeface="Times New Roman" panose="02020603050405020304" pitchFamily="18" charset="0"/>
              </a:rPr>
              <a:t>“Where many buyers used to be focused on cost per square foot, today more buyers find value in designs with character that effectively meet their lifestyle needs. Also, more homeowners want the flexibility to customize their homes to reflect their personal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Security/ Privacy</a:t>
            </a:r>
            <a:endParaRPr lang="en-US" altLang="en-US">
              <a:cs typeface="Times New Roman" panose="02020603050405020304" pitchFamily="18" charset="0"/>
            </a:endParaRPr>
          </a:p>
          <a:p>
            <a:r>
              <a:rPr lang="en-US" altLang="en-US">
                <a:cs typeface="Times New Roman" panose="02020603050405020304" pitchFamily="18" charset="0"/>
              </a:rPr>
              <a:t>“Until recently, gated and guarded communities were considered unnecessary in many areas of country. In more and more markets, builders and developers are finding that designs that offer greater feelings of privacy and security are highly desired by more sophisticated, lifestyle-driven buyers.”</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0DEBB9-2D4C-4E61-A3B3-AF66DB919E97}" type="slidenum">
              <a:rPr lang="en-US" altLang="en-US"/>
              <a:pPr/>
              <a:t>6</a:t>
            </a:fld>
            <a:endParaRPr lang="en-US" alt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ltLang="en-US" b="1">
                <a:cs typeface="Times New Roman" panose="02020603050405020304" pitchFamily="18" charset="0"/>
              </a:rPr>
              <a:t>Homebuyers Today – </a:t>
            </a:r>
            <a:r>
              <a:rPr lang="en-US" altLang="en-US">
                <a:cs typeface="Times New Roman" panose="02020603050405020304" pitchFamily="18" charset="0"/>
              </a:rPr>
              <a:t>Another approach to discussing trends that impact design, sales support and customer service is found here in reviewing the changing character of today’s buyers from decades past. This slide allows you to cover these changes while you demonstrate the solutions your sales and marketing services will provide. The important message presented here is that the builder needs your professionalism and expertise to work successfully with today’s buyers.”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Older</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Wealthier</a:t>
            </a:r>
            <a:endParaRPr lang="en-US" altLang="en-US">
              <a:cs typeface="Times New Roman" panose="02020603050405020304" pitchFamily="18" charset="0"/>
            </a:endParaRPr>
          </a:p>
          <a:p>
            <a:r>
              <a:rPr lang="en-US" altLang="en-US">
                <a:cs typeface="Times New Roman" panose="02020603050405020304" pitchFamily="18" charset="0"/>
              </a:rPr>
              <a:t>“The older buyers, including the baby boomers, are now more financially established and secure.”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Experienced</a:t>
            </a:r>
            <a:endParaRPr lang="en-US" altLang="en-US">
              <a:cs typeface="Times New Roman" panose="02020603050405020304" pitchFamily="18" charset="0"/>
            </a:endParaRPr>
          </a:p>
          <a:p>
            <a:r>
              <a:rPr lang="en-US" altLang="en-US">
                <a:cs typeface="Times New Roman" panose="02020603050405020304" pitchFamily="18" charset="0"/>
              </a:rPr>
              <a:t>“These buyers are more experienced both as homeowners and as consumers.”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Knowledgeable</a:t>
            </a:r>
            <a:endParaRPr lang="en-US" altLang="en-US">
              <a:cs typeface="Times New Roman" panose="02020603050405020304" pitchFamily="18" charset="0"/>
            </a:endParaRPr>
          </a:p>
          <a:p>
            <a:r>
              <a:rPr lang="en-US" altLang="en-US">
                <a:cs typeface="Times New Roman" panose="02020603050405020304" pitchFamily="18" charset="0"/>
              </a:rPr>
              <a:t>“With this experience and the proliferation of television programming and informational web sites, we must be more knowledgeable ourselves to earn the respect of these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Demanding</a:t>
            </a:r>
            <a:endParaRPr lang="en-US" altLang="en-US">
              <a:cs typeface="Times New Roman" panose="02020603050405020304" pitchFamily="18" charset="0"/>
            </a:endParaRPr>
          </a:p>
          <a:p>
            <a:r>
              <a:rPr lang="en-US" altLang="en-US">
                <a:cs typeface="Times New Roman" panose="02020603050405020304" pitchFamily="18" charset="0"/>
              </a:rPr>
              <a:t>“With more knowledge, more experience and more money to spend, today’s buyers are more demanding than ever before. This requires more attention during the sales and building processes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Motivated by Lifestyle</a:t>
            </a:r>
            <a:endParaRPr lang="en-US" altLang="en-US">
              <a:cs typeface="Times New Roman" panose="02020603050405020304" pitchFamily="18" charset="0"/>
            </a:endParaRPr>
          </a:p>
          <a:p>
            <a:r>
              <a:rPr lang="en-US" altLang="en-US">
                <a:cs typeface="Times New Roman" panose="02020603050405020304" pitchFamily="18" charset="0"/>
              </a:rPr>
              <a:t>“We’re no longer selling simply bricks and sticks, or square feet of space, but a complete lifestyle. We need to be in touch with these lifestyle needs and reflect this in our marketing message.”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Must Sell Existing Home</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377F3A-45C3-46ED-97C3-572CBACE1316}" type="slidenum">
              <a:rPr lang="en-US" altLang="en-US"/>
              <a:pPr/>
              <a:t>7</a:t>
            </a:fld>
            <a:endParaRPr lang="en-US" altLang="en-US"/>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altLang="en-US" b="1">
                <a:cs typeface="Times New Roman" panose="02020603050405020304" pitchFamily="18" charset="0"/>
              </a:rPr>
              <a:t>Marketing Services – </a:t>
            </a:r>
            <a:r>
              <a:rPr lang="en-US" altLang="en-US">
                <a:cs typeface="Times New Roman" panose="02020603050405020304" pitchFamily="18" charset="0"/>
              </a:rPr>
              <a:t>This slide, along with the next, can be used to interview the builder initially to identify interests and needs, or to discuss in your sales and marketing services presentation.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Conduct Market Research</a:t>
            </a:r>
            <a:endParaRPr lang="en-US" altLang="en-US">
              <a:cs typeface="Times New Roman" panose="02020603050405020304" pitchFamily="18" charset="0"/>
            </a:endParaRPr>
          </a:p>
          <a:p>
            <a:r>
              <a:rPr lang="en-US" altLang="en-US">
                <a:cs typeface="Times New Roman" panose="02020603050405020304" pitchFamily="18" charset="0"/>
              </a:rPr>
              <a:t>“The most important first step in the marketing process is to conduct market research to understand buyers needs and identify market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“In our market research we look for market niches that have a demand for a product that is in short supply or simply not available.”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Land Opportunities</a:t>
            </a:r>
            <a:endParaRPr lang="en-US" altLang="en-US">
              <a:cs typeface="Times New Roman" panose="02020603050405020304" pitchFamily="18" charset="0"/>
            </a:endParaRPr>
          </a:p>
          <a:p>
            <a:r>
              <a:rPr lang="en-US" altLang="en-US">
                <a:cs typeface="Times New Roman" panose="02020603050405020304" pitchFamily="18" charset="0"/>
              </a:rPr>
              <a:t>“Recognizing location as the most important factor driving real estate value and sales, we also look for unique land opportunities to create a competitive edge.”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Develop Product Design, Positioning and Pricing Strategies</a:t>
            </a:r>
            <a:endParaRPr lang="en-US" altLang="en-US">
              <a:cs typeface="Times New Roman" panose="02020603050405020304" pitchFamily="18" charset="0"/>
            </a:endParaRPr>
          </a:p>
          <a:p>
            <a:r>
              <a:rPr lang="en-US" altLang="en-US">
                <a:cs typeface="Times New Roman" panose="02020603050405020304" pitchFamily="18" charset="0"/>
              </a:rPr>
              <a:t>“Based on a better understanding of the target market, we then help identify design features that create the greatest perceived value. We also build a strategy that works to position your company and your product most effectively in the minds of prospective buyers. Further, we analyze different pricing strategies that will have the greatest appeal to our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Marketing Strategies and Budgets</a:t>
            </a:r>
            <a:endParaRPr lang="en-US" altLang="en-US">
              <a:cs typeface="Times New Roman" panose="02020603050405020304" pitchFamily="18" charset="0"/>
            </a:endParaRPr>
          </a:p>
          <a:p>
            <a:r>
              <a:rPr lang="en-US" altLang="en-US">
                <a:cs typeface="Times New Roman" panose="02020603050405020304" pitchFamily="18" charset="0"/>
              </a:rPr>
              <a:t>“Once these decisions are finalized, we can then determine the overall marketing strategy and the dollars and cents required to support the marketing program.”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Design &amp; Production of Marketing Materials</a:t>
            </a:r>
            <a:endParaRPr lang="en-US" altLang="en-US">
              <a:cs typeface="Times New Roman" panose="02020603050405020304" pitchFamily="18" charset="0"/>
            </a:endParaRPr>
          </a:p>
          <a:p>
            <a:r>
              <a:rPr lang="en-US" altLang="en-US">
                <a:cs typeface="Times New Roman" panose="02020603050405020304" pitchFamily="18" charset="0"/>
              </a:rPr>
              <a:t>“Once the program is designed, we then coordinate the design and production of brochures, advertising and other sales collaterals to support the sales and marketing effort.”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On-Site Sales &amp; Promotional Activities</a:t>
            </a:r>
            <a:endParaRPr lang="en-US" altLang="en-US">
              <a:cs typeface="Times New Roman" panose="02020603050405020304" pitchFamily="18" charset="0"/>
            </a:endParaRPr>
          </a:p>
          <a:p>
            <a:r>
              <a:rPr lang="en-US" altLang="en-US">
                <a:cs typeface="Times New Roman" panose="02020603050405020304" pitchFamily="18" charset="0"/>
              </a:rPr>
              <a:t>“We also handle all on-site sales activities, including special events and other promotional activities.”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Measure Marketing Return-On-Investment</a:t>
            </a:r>
            <a:endParaRPr lang="en-US" altLang="en-US">
              <a:cs typeface="Times New Roman" panose="02020603050405020304" pitchFamily="18" charset="0"/>
            </a:endParaRPr>
          </a:p>
          <a:p>
            <a:r>
              <a:rPr lang="en-US" altLang="en-US">
                <a:cs typeface="Times New Roman" panose="02020603050405020304" pitchFamily="18" charset="0"/>
              </a:rPr>
              <a:t>“Once the marketing effort is underway, we then consistently monitor the traffic and sales results to fine tune the program to bring the greatest return on our marketing investment.”</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EFFAC1-0424-4E5F-A4DD-C2B0F4AC74BD}" type="slidenum">
              <a:rPr lang="en-US" altLang="en-US"/>
              <a:pPr/>
              <a:t>8</a:t>
            </a:fld>
            <a:endParaRPr lang="en-US" alt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ltLang="en-US" b="1">
                <a:cs typeface="Times New Roman" panose="02020603050405020304" pitchFamily="18" charset="0"/>
              </a:rPr>
              <a:t>Sales Services - </a:t>
            </a:r>
            <a:r>
              <a:rPr lang="en-US" altLang="en-US">
                <a:cs typeface="Times New Roman" panose="02020603050405020304" pitchFamily="18" charset="0"/>
              </a:rPr>
              <a:t>This slide, along with the previous, can be used to interview the builder initially to identify interests and needs, or to discuss in your sales and marketing services presentation. Your description of each of the following will reflect the services as you will deliver them to this particular builder.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Prospective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Cooperative 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Promotion to 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Sales of Existing Homes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Staff Sales Centers and Promotional Events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Deliver Sales Presentations and Follow-Up to Contract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Provide Customer Service from Selections to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Follow-Up Past Customers for Referrals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4C1703-0802-474C-A827-D3D876314468}" type="slidenum">
              <a:rPr lang="en-US" altLang="en-US"/>
              <a:pPr/>
              <a:t>9</a:t>
            </a:fld>
            <a:endParaRPr lang="en-US" altLang="en-US"/>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ltLang="en-US" b="1">
                <a:cs typeface="Times New Roman" panose="02020603050405020304" pitchFamily="18" charset="0"/>
              </a:rPr>
              <a:t>CNHS Critical Path Approach to Selling New Homes – </a:t>
            </a:r>
            <a:r>
              <a:rPr lang="en-US" altLang="en-US">
                <a:cs typeface="Times New Roman" panose="02020603050405020304" pitchFamily="18" charset="0"/>
              </a:rPr>
              <a:t>The purpose of this slide is to help the builder understand the important elements of the new home sales process. These critical path steps are at the foundation of the Certified New Home Specialist™ approach to new home sales success. Your discussion of the steps outlined here will impress the builder with your knowledge and professional approach to sales. The builder should also develop a greater appreciation of the benefits of the service you can provide.”</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Preparation</a:t>
            </a:r>
            <a:endParaRPr lang="en-US" altLang="en-US">
              <a:cs typeface="Times New Roman" panose="02020603050405020304" pitchFamily="18" charset="0"/>
            </a:endParaRPr>
          </a:p>
          <a:p>
            <a:r>
              <a:rPr lang="en-US" altLang="en-US">
                <a:cs typeface="Times New Roman" panose="02020603050405020304" pitchFamily="18" charset="0"/>
              </a:rPr>
              <a:t>“Before successful selling begins, there’s a great deal of preparation including market research and planning, development of marketing materials, gathering and organization of product specifications, product information and much more.”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Prospecting</a:t>
            </a:r>
            <a:endParaRPr lang="en-US" altLang="en-US">
              <a:cs typeface="Times New Roman" panose="02020603050405020304" pitchFamily="18" charset="0"/>
            </a:endParaRPr>
          </a:p>
          <a:p>
            <a:r>
              <a:rPr lang="en-US" altLang="en-US">
                <a:cs typeface="Times New Roman" panose="02020603050405020304" pitchFamily="18" charset="0"/>
              </a:rPr>
              <a:t>The key to effective prospecting in new home sales is recognizing that prospects come from street traffic, personal prospecting efforts and through the cooperative broker network. My job is to develop the best strategies and programs to maximize business from all three of these sources.”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Involvement</a:t>
            </a:r>
            <a:endParaRPr lang="en-US" altLang="en-US">
              <a:cs typeface="Times New Roman" panose="02020603050405020304" pitchFamily="18" charset="0"/>
            </a:endParaRPr>
          </a:p>
          <a:p>
            <a:r>
              <a:rPr lang="en-US" altLang="en-US">
                <a:cs typeface="Times New Roman" panose="02020603050405020304" pitchFamily="18" charset="0"/>
              </a:rPr>
              <a:t>“This is the stage of selling where we begin our interaction with prospects. We need to take the time to establish rapport and earn their trust to counsell them to their best buying decisions.”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Qualifying</a:t>
            </a:r>
            <a:endParaRPr lang="en-US" altLang="en-US">
              <a:cs typeface="Times New Roman" panose="02020603050405020304" pitchFamily="18" charset="0"/>
            </a:endParaRPr>
          </a:p>
          <a:p>
            <a:r>
              <a:rPr lang="en-US" altLang="en-US">
                <a:cs typeface="Times New Roman" panose="02020603050405020304" pitchFamily="18" charset="0"/>
              </a:rPr>
              <a:t>“As we develop their trust, we then need to ask the right questions and listen carefully to understand our buyer’s needs and uncover the information necessary to move them through the buying process.”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Demonstration</a:t>
            </a:r>
            <a:endParaRPr lang="en-US" altLang="en-US">
              <a:cs typeface="Times New Roman" panose="02020603050405020304" pitchFamily="18" charset="0"/>
            </a:endParaRPr>
          </a:p>
          <a:p>
            <a:r>
              <a:rPr lang="en-US" altLang="en-US">
                <a:cs typeface="Times New Roman" panose="02020603050405020304" pitchFamily="18" charset="0"/>
              </a:rPr>
              <a:t>“Based on the information gathered during effective qualification, we then demonstrate features and benefits of our homes and communities that meet their needs.”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Closing</a:t>
            </a:r>
            <a:endParaRPr lang="en-US" altLang="en-US">
              <a:cs typeface="Times New Roman" panose="02020603050405020304" pitchFamily="18" charset="0"/>
            </a:endParaRPr>
          </a:p>
          <a:p>
            <a:r>
              <a:rPr lang="en-US" altLang="en-US">
                <a:cs typeface="Times New Roman" panose="02020603050405020304" pitchFamily="18" charset="0"/>
              </a:rPr>
              <a:t>“Focusing on the ‘Six Areas of Buyers Decision-Making’, we use a step-by-step approach to help our buyers through the closing process.”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Service</a:t>
            </a:r>
            <a:endParaRPr lang="en-US" altLang="en-US">
              <a:cs typeface="Times New Roman" panose="02020603050405020304" pitchFamily="18" charset="0"/>
            </a:endParaRPr>
          </a:p>
          <a:p>
            <a:r>
              <a:rPr lang="en-US" altLang="en-US">
                <a:cs typeface="Times New Roman" panose="02020603050405020304" pitchFamily="18" charset="0"/>
              </a:rPr>
              <a:t>“Recognizing that the sale is not done until the customers are fully satisfied, we develop and implement a comprehensive customer service program to support them before, during and after construction.”</a:t>
            </a:r>
          </a:p>
          <a:p>
            <a:endParaRPr lang="en-US" altLang="en-US"/>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351695886"/>
      </p:ext>
    </p:extLst>
  </p:cSld>
  <p:clrMapOvr>
    <a:masterClrMapping/>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2212628565"/>
      </p:ext>
    </p:extLst>
  </p:cSld>
  <p:clrMapOvr>
    <a:masterClrMapping/>
  </p:clrMapOvr>
  <p:transitio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3500" y="165100"/>
            <a:ext cx="2120900" cy="6083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 y="165100"/>
            <a:ext cx="6210300" cy="60833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843408223"/>
      </p:ext>
    </p:extLst>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180187516"/>
      </p:ext>
    </p:extLst>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2078308837"/>
      </p:ext>
    </p:extLst>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43200" y="914400"/>
            <a:ext cx="2819400" cy="533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715000" y="914400"/>
            <a:ext cx="2819400" cy="5334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2061871560"/>
      </p:ext>
    </p:extLst>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264142900"/>
      </p:ext>
    </p:extLst>
  </p:cSld>
  <p:clrMapOvr>
    <a:masterClrMapping/>
  </p:clrMapOvr>
  <p:transitio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1871220120"/>
      </p:ext>
    </p:extLst>
  </p:cSld>
  <p:clrMapOvr>
    <a:masterClrMapping/>
  </p:clrMapOvr>
  <p:transitio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3710300298"/>
      </p:ext>
    </p:extLst>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4266020558"/>
      </p:ext>
    </p:extLst>
  </p:cSld>
  <p:clrMapOvr>
    <a:masterClrMapping/>
  </p:clrMapOvr>
  <p:transitio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CNHS – YOUR BROKER NAME – YOUR CITY, STATE</a:t>
            </a:r>
          </a:p>
        </p:txBody>
      </p:sp>
    </p:spTree>
    <p:extLst>
      <p:ext uri="{BB962C8B-B14F-4D97-AF65-F5344CB8AC3E}">
        <p14:creationId xmlns:p14="http://schemas.microsoft.com/office/powerpoint/2010/main" val="2760782524"/>
      </p:ext>
    </p:extLst>
  </p:cSld>
  <p:clrMapOvr>
    <a:masterClrMapping/>
  </p:clrMapOvr>
  <p:transition>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40" name="Line 16"/>
          <p:cNvSpPr>
            <a:spLocks noChangeShapeType="1"/>
          </p:cNvSpPr>
          <p:nvPr userDrawn="1"/>
        </p:nvSpPr>
        <p:spPr bwMode="auto">
          <a:xfrm>
            <a:off x="90805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9" name="Line 15"/>
          <p:cNvSpPr>
            <a:spLocks noChangeShapeType="1"/>
          </p:cNvSpPr>
          <p:nvPr userDrawn="1"/>
        </p:nvSpPr>
        <p:spPr bwMode="auto">
          <a:xfrm>
            <a:off x="1143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8" name="Line 14"/>
          <p:cNvSpPr>
            <a:spLocks noChangeShapeType="1"/>
          </p:cNvSpPr>
          <p:nvPr userDrawn="1"/>
        </p:nvSpPr>
        <p:spPr bwMode="auto">
          <a:xfrm>
            <a:off x="19685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7" name="Line 13"/>
          <p:cNvSpPr>
            <a:spLocks noChangeShapeType="1"/>
          </p:cNvSpPr>
          <p:nvPr userDrawn="1"/>
        </p:nvSpPr>
        <p:spPr bwMode="auto">
          <a:xfrm>
            <a:off x="2438400" y="0"/>
            <a:ext cx="0" cy="6858000"/>
          </a:xfrm>
          <a:prstGeom prst="line">
            <a:avLst/>
          </a:prstGeom>
          <a:noFill/>
          <a:ln w="19050">
            <a:solidFill>
              <a:srgbClr val="596AB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body" idx="1"/>
          </p:nvPr>
        </p:nvSpPr>
        <p:spPr bwMode="auto">
          <a:xfrm>
            <a:off x="2743200" y="914400"/>
            <a:ext cx="5791200" cy="53340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Rectangle 7"/>
          <p:cNvSpPr>
            <a:spLocks noChangeArrowheads="1"/>
          </p:cNvSpPr>
          <p:nvPr userDrawn="1"/>
        </p:nvSpPr>
        <p:spPr bwMode="auto">
          <a:xfrm>
            <a:off x="-63500" y="139700"/>
            <a:ext cx="9256713" cy="457200"/>
          </a:xfrm>
          <a:prstGeom prst="rect">
            <a:avLst/>
          </a:prstGeom>
          <a:solidFill>
            <a:schemeClr val="bg1"/>
          </a:solidFill>
          <a:ln w="57150">
            <a:solidFill>
              <a:srgbClr val="4C6A9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50800" y="165100"/>
            <a:ext cx="7772400" cy="381000"/>
          </a:xfrm>
          <a:prstGeom prst="rect">
            <a:avLst/>
          </a:prstGeom>
          <a:noFill/>
          <a:ln>
            <a:noFill/>
          </a:ln>
          <a:effectLst>
            <a:outerShdw dist="35921" dir="2700000" algn="ctr" rotWithShape="0">
              <a:srgbClr val="DDDDDD"/>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2" name="Rectangle 8"/>
          <p:cNvSpPr>
            <a:spLocks noChangeArrowheads="1"/>
          </p:cNvSpPr>
          <p:nvPr userDrawn="1"/>
        </p:nvSpPr>
        <p:spPr bwMode="auto">
          <a:xfrm>
            <a:off x="-38100" y="6375400"/>
            <a:ext cx="9207500" cy="234950"/>
          </a:xfrm>
          <a:prstGeom prst="rect">
            <a:avLst/>
          </a:prstGeom>
          <a:solidFill>
            <a:srgbClr val="4C6A9C"/>
          </a:solidFill>
          <a:ln w="9525">
            <a:solidFill>
              <a:srgbClr val="0E48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Rectangle 5"/>
          <p:cNvSpPr>
            <a:spLocks noGrp="1" noChangeArrowheads="1"/>
          </p:cNvSpPr>
          <p:nvPr>
            <p:ph type="ftr" sz="quarter" idx="3"/>
          </p:nvPr>
        </p:nvSpPr>
        <p:spPr bwMode="auto">
          <a:xfrm>
            <a:off x="101600" y="6362700"/>
            <a:ext cx="7543800"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rgbClr val="DDDDDD"/>
                </a:solidFill>
                <a:latin typeface="+mn-lt"/>
              </a:defRPr>
            </a:lvl1pPr>
          </a:lstStyle>
          <a:p>
            <a:r>
              <a:rPr lang="en-US" altLang="en-US"/>
              <a:t>YOUR NAME, CNHS – YOUR BROKER NAME – YOUR CITY, STATE</a:t>
            </a:r>
          </a:p>
        </p:txBody>
      </p:sp>
      <p:pic>
        <p:nvPicPr>
          <p:cNvPr id="1048" name="Picture 24" descr="Photos - BLUEPRINT 34"/>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15900" y="1790700"/>
            <a:ext cx="1663700" cy="4337050"/>
          </a:xfrm>
          <a:prstGeom prst="rect">
            <a:avLst/>
          </a:prstGeom>
          <a:noFill/>
          <a:ln w="12700">
            <a:solidFill>
              <a:srgbClr val="23569B"/>
            </a:solidFill>
            <a:miter lim="800000"/>
            <a:headEnd/>
            <a:tailEnd/>
          </a:ln>
          <a:extLst>
            <a:ext uri="{909E8E84-426E-40DD-AFC4-6F175D3DCCD1}">
              <a14:hiddenFill xmlns:a14="http://schemas.microsoft.com/office/drawing/2010/main">
                <a:solidFill>
                  <a:srgbClr val="FFFFFF"/>
                </a:solidFill>
              </a14:hiddenFill>
            </a:ext>
          </a:extLst>
        </p:spPr>
      </p:pic>
      <p:pic>
        <p:nvPicPr>
          <p:cNvPr id="1059" name="Picture 35" descr="CNHS Logo Regula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204200" y="6215063"/>
            <a:ext cx="825500" cy="554037"/>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RCC Logo"/>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6213475"/>
            <a:ext cx="8413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trips dir="rd"/>
  </p:transition>
  <p:hf sldNum="0" hdr="0" dt="0"/>
  <p:txStyles>
    <p:titleStyle>
      <a:lvl1pPr algn="l" rtl="0" fontAlgn="base">
        <a:spcBef>
          <a:spcPct val="0"/>
        </a:spcBef>
        <a:spcAft>
          <a:spcPct val="0"/>
        </a:spcAft>
        <a:defRPr sz="2400" b="1" kern="1200">
          <a:solidFill>
            <a:srgbClr val="0E4896"/>
          </a:solidFill>
          <a:latin typeface="+mj-lt"/>
          <a:ea typeface="+mj-ea"/>
          <a:cs typeface="+mj-cs"/>
        </a:defRPr>
      </a:lvl1pPr>
      <a:lvl2pPr algn="l" rtl="0" fontAlgn="base">
        <a:spcBef>
          <a:spcPct val="0"/>
        </a:spcBef>
        <a:spcAft>
          <a:spcPct val="0"/>
        </a:spcAft>
        <a:defRPr sz="2400" b="1">
          <a:solidFill>
            <a:srgbClr val="0E4896"/>
          </a:solidFill>
          <a:latin typeface="Century Gothic" panose="020B0502020202020204" pitchFamily="34" charset="0"/>
        </a:defRPr>
      </a:lvl2pPr>
      <a:lvl3pPr algn="l" rtl="0" fontAlgn="base">
        <a:spcBef>
          <a:spcPct val="0"/>
        </a:spcBef>
        <a:spcAft>
          <a:spcPct val="0"/>
        </a:spcAft>
        <a:defRPr sz="2400" b="1">
          <a:solidFill>
            <a:srgbClr val="0E4896"/>
          </a:solidFill>
          <a:latin typeface="Century Gothic" panose="020B0502020202020204" pitchFamily="34" charset="0"/>
        </a:defRPr>
      </a:lvl3pPr>
      <a:lvl4pPr algn="l" rtl="0" fontAlgn="base">
        <a:spcBef>
          <a:spcPct val="0"/>
        </a:spcBef>
        <a:spcAft>
          <a:spcPct val="0"/>
        </a:spcAft>
        <a:defRPr sz="2400" b="1">
          <a:solidFill>
            <a:srgbClr val="0E4896"/>
          </a:solidFill>
          <a:latin typeface="Century Gothic" panose="020B0502020202020204" pitchFamily="34" charset="0"/>
        </a:defRPr>
      </a:lvl4pPr>
      <a:lvl5pPr algn="l" rtl="0" fontAlgn="base">
        <a:spcBef>
          <a:spcPct val="0"/>
        </a:spcBef>
        <a:spcAft>
          <a:spcPct val="0"/>
        </a:spcAft>
        <a:defRPr sz="2400" b="1">
          <a:solidFill>
            <a:srgbClr val="0E4896"/>
          </a:solidFill>
          <a:latin typeface="Century Gothic" panose="020B0502020202020204" pitchFamily="34" charset="0"/>
        </a:defRPr>
      </a:lvl5pPr>
      <a:lvl6pPr marL="457200" algn="l" rtl="0" fontAlgn="base">
        <a:spcBef>
          <a:spcPct val="0"/>
        </a:spcBef>
        <a:spcAft>
          <a:spcPct val="0"/>
        </a:spcAft>
        <a:defRPr sz="2400" b="1">
          <a:solidFill>
            <a:srgbClr val="0E4896"/>
          </a:solidFill>
          <a:latin typeface="Century Gothic" panose="020B0502020202020204" pitchFamily="34" charset="0"/>
        </a:defRPr>
      </a:lvl6pPr>
      <a:lvl7pPr marL="914400" algn="l" rtl="0" fontAlgn="base">
        <a:spcBef>
          <a:spcPct val="0"/>
        </a:spcBef>
        <a:spcAft>
          <a:spcPct val="0"/>
        </a:spcAft>
        <a:defRPr sz="2400" b="1">
          <a:solidFill>
            <a:srgbClr val="0E4896"/>
          </a:solidFill>
          <a:latin typeface="Century Gothic" panose="020B0502020202020204" pitchFamily="34" charset="0"/>
        </a:defRPr>
      </a:lvl7pPr>
      <a:lvl8pPr marL="1371600" algn="l" rtl="0" fontAlgn="base">
        <a:spcBef>
          <a:spcPct val="0"/>
        </a:spcBef>
        <a:spcAft>
          <a:spcPct val="0"/>
        </a:spcAft>
        <a:defRPr sz="2400" b="1">
          <a:solidFill>
            <a:srgbClr val="0E4896"/>
          </a:solidFill>
          <a:latin typeface="Century Gothic" panose="020B0502020202020204" pitchFamily="34" charset="0"/>
        </a:defRPr>
      </a:lvl8pPr>
      <a:lvl9pPr marL="1828800" algn="l" rtl="0" fontAlgn="base">
        <a:spcBef>
          <a:spcPct val="0"/>
        </a:spcBef>
        <a:spcAft>
          <a:spcPct val="0"/>
        </a:spcAft>
        <a:defRPr sz="2400" b="1">
          <a:solidFill>
            <a:srgbClr val="0E4896"/>
          </a:solidFill>
          <a:latin typeface="Century Gothic" panose="020B0502020202020204" pitchFamily="34" charset="0"/>
        </a:defRPr>
      </a:lvl9pPr>
    </p:titleStyle>
    <p:bodyStyle>
      <a:lvl1pPr marL="342900" indent="-342900" algn="l" rtl="0" fontAlgn="base">
        <a:spcBef>
          <a:spcPct val="20000"/>
        </a:spcBef>
        <a:spcAft>
          <a:spcPct val="0"/>
        </a:spcAft>
        <a:buClr>
          <a:srgbClr val="A2AFE6"/>
        </a:buClr>
        <a:buChar char="•"/>
        <a:defRPr sz="2400" b="1" i="1" kern="1200">
          <a:solidFill>
            <a:srgbClr val="FFCC66"/>
          </a:solidFill>
          <a:latin typeface="+mn-lt"/>
          <a:ea typeface="+mn-ea"/>
          <a:cs typeface="+mn-cs"/>
        </a:defRPr>
      </a:lvl1pPr>
      <a:lvl2pPr marL="742950" indent="-285750" algn="l" rtl="0" fontAlgn="base">
        <a:spcBef>
          <a:spcPct val="20000"/>
        </a:spcBef>
        <a:spcAft>
          <a:spcPct val="0"/>
        </a:spcAft>
        <a:buChar char="–"/>
        <a:defRPr sz="2400" b="1" i="1" kern="1200">
          <a:solidFill>
            <a:srgbClr val="FFCC66"/>
          </a:solidFill>
          <a:latin typeface="+mn-lt"/>
          <a:ea typeface="+mn-ea"/>
          <a:cs typeface="+mn-cs"/>
        </a:defRPr>
      </a:lvl2pPr>
      <a:lvl3pPr marL="1143000" indent="-228600" algn="l" rtl="0" fontAlgn="base">
        <a:spcBef>
          <a:spcPct val="20000"/>
        </a:spcBef>
        <a:spcAft>
          <a:spcPct val="0"/>
        </a:spcAft>
        <a:buChar char="•"/>
        <a:defRPr sz="2400" b="1" i="1" kern="1200">
          <a:solidFill>
            <a:srgbClr val="FFCC66"/>
          </a:solidFill>
          <a:latin typeface="+mn-lt"/>
          <a:ea typeface="+mn-ea"/>
          <a:cs typeface="+mn-cs"/>
        </a:defRPr>
      </a:lvl3pPr>
      <a:lvl4pPr marL="1600200" indent="-228600" algn="l" rtl="0" fontAlgn="base">
        <a:spcBef>
          <a:spcPct val="20000"/>
        </a:spcBef>
        <a:spcAft>
          <a:spcPct val="0"/>
        </a:spcAft>
        <a:buChar char="–"/>
        <a:defRPr sz="2400" b="1" i="1" kern="1200">
          <a:solidFill>
            <a:srgbClr val="FFCC66"/>
          </a:solidFill>
          <a:latin typeface="+mn-lt"/>
          <a:ea typeface="+mn-ea"/>
          <a:cs typeface="+mn-cs"/>
        </a:defRPr>
      </a:lvl4pPr>
      <a:lvl5pPr marL="2057400" indent="-228600" algn="l" rtl="0" fontAlgn="base">
        <a:spcBef>
          <a:spcPct val="20000"/>
        </a:spcBef>
        <a:spcAft>
          <a:spcPct val="0"/>
        </a:spcAft>
        <a:buChar char="»"/>
        <a:defRPr sz="2400" b="1" i="1" kern="1200">
          <a:solidFill>
            <a:srgbClr val="FFCC6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40962" name="Rectangle 2"/>
          <p:cNvSpPr>
            <a:spLocks noGrp="1" noChangeArrowheads="1"/>
          </p:cNvSpPr>
          <p:nvPr>
            <p:ph type="title"/>
          </p:nvPr>
        </p:nvSpPr>
        <p:spPr/>
        <p:txBody>
          <a:bodyPr/>
          <a:lstStyle/>
          <a:p>
            <a:r>
              <a:rPr lang="en-US" altLang="en-US"/>
              <a:t>BUILDER-DIRECTED SLIDES</a:t>
            </a:r>
          </a:p>
        </p:txBody>
      </p:sp>
      <p:sp>
        <p:nvSpPr>
          <p:cNvPr id="40963" name="Rectangle 3"/>
          <p:cNvSpPr>
            <a:spLocks noGrp="1" noChangeArrowheads="1"/>
          </p:cNvSpPr>
          <p:nvPr>
            <p:ph type="body" idx="1"/>
          </p:nvPr>
        </p:nvSpPr>
        <p:spPr/>
        <p:txBody>
          <a:bodyPr/>
          <a:lstStyle/>
          <a:p>
            <a:pPr>
              <a:buFontTx/>
              <a:buNone/>
            </a:pPr>
            <a:r>
              <a:rPr lang="en-US" altLang="en-US" sz="1800">
                <a:cs typeface="Times New Roman" panose="02020603050405020304" pitchFamily="18" charset="0"/>
              </a:rPr>
              <a:t>	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CNHS Toolbox™.) For both types of presentations, you may also want to use slides from the buyer-directed group to demonstrate the buyer support you provide.</a:t>
            </a:r>
            <a:endParaRPr lang="en-US" altLang="en-US" sz="180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6626" name="Rectangle 2"/>
          <p:cNvSpPr>
            <a:spLocks noGrp="1" noChangeArrowheads="1"/>
          </p:cNvSpPr>
          <p:nvPr>
            <p:ph type="title"/>
          </p:nvPr>
        </p:nvSpPr>
        <p:spPr/>
        <p:txBody>
          <a:bodyPr/>
          <a:lstStyle/>
          <a:p>
            <a:r>
              <a:rPr lang="en-US" altLang="en-US"/>
              <a:t>Key Components of New Homes Market Research</a:t>
            </a:r>
          </a:p>
        </p:txBody>
      </p:sp>
      <p:sp>
        <p:nvSpPr>
          <p:cNvPr id="26627" name="Rectangle 3"/>
          <p:cNvSpPr>
            <a:spLocks noGrp="1" noChangeArrowheads="1"/>
          </p:cNvSpPr>
          <p:nvPr>
            <p:ph type="body" idx="1"/>
          </p:nvPr>
        </p:nvSpPr>
        <p:spPr>
          <a:xfrm>
            <a:off x="2743200" y="1014413"/>
            <a:ext cx="5791200" cy="5233987"/>
          </a:xfrm>
        </p:spPr>
        <p:txBody>
          <a:bodyPr/>
          <a:lstStyle/>
          <a:p>
            <a:pPr>
              <a:lnSpc>
                <a:spcPct val="160000"/>
              </a:lnSpc>
            </a:pPr>
            <a:r>
              <a:rPr lang="en-US" altLang="en-US" sz="2500"/>
              <a:t>Economic Feasibility</a:t>
            </a:r>
          </a:p>
          <a:p>
            <a:pPr>
              <a:lnSpc>
                <a:spcPct val="160000"/>
              </a:lnSpc>
            </a:pPr>
            <a:r>
              <a:rPr lang="en-US" altLang="en-US" sz="2500"/>
              <a:t>Consumer Demographics</a:t>
            </a:r>
          </a:p>
          <a:p>
            <a:pPr>
              <a:lnSpc>
                <a:spcPct val="160000"/>
              </a:lnSpc>
            </a:pPr>
            <a:r>
              <a:rPr lang="en-US" altLang="en-US" sz="2500"/>
              <a:t>Consumer Psychographics</a:t>
            </a:r>
          </a:p>
          <a:p>
            <a:pPr>
              <a:lnSpc>
                <a:spcPct val="160000"/>
              </a:lnSpc>
            </a:pPr>
            <a:r>
              <a:rPr lang="en-US" altLang="en-US" sz="2500"/>
              <a:t>Competitive Market Analysis</a:t>
            </a:r>
          </a:p>
          <a:p>
            <a:pPr>
              <a:lnSpc>
                <a:spcPct val="160000"/>
              </a:lnSpc>
            </a:pPr>
            <a:r>
              <a:rPr lang="en-US" altLang="en-US" sz="2500"/>
              <a:t>Land Availability</a:t>
            </a:r>
          </a:p>
          <a:p>
            <a:pPr>
              <a:lnSpc>
                <a:spcPct val="160000"/>
              </a:lnSpc>
            </a:pPr>
            <a:r>
              <a:rPr lang="en-US" altLang="en-US" sz="2500"/>
              <a:t>Buyer Profiles</a:t>
            </a:r>
          </a:p>
          <a:p>
            <a:pPr>
              <a:lnSpc>
                <a:spcPct val="160000"/>
              </a:lnSpc>
            </a:pPr>
            <a:r>
              <a:rPr lang="en-US" altLang="en-US" sz="2500"/>
              <a:t>Builder Goals and Capabilities</a:t>
            </a:r>
          </a:p>
        </p:txBody>
      </p:sp>
      <p:pic>
        <p:nvPicPr>
          <p:cNvPr id="26631" name="Picture 7" descr="D:\POWERPOINT Product\Photos\Blueprint\Photos - BLUEPRINT 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75" fill="hold"/>
                                        <p:tgtEl>
                                          <p:spTgt spid="26626"/>
                                        </p:tgtEl>
                                        <p:attrNameLst>
                                          <p:attrName>ppt_x</p:attrName>
                                        </p:attrNameLst>
                                      </p:cBhvr>
                                      <p:tavLst>
                                        <p:tav tm="0">
                                          <p:val>
                                            <p:strVal val="1+#ppt_w/2"/>
                                          </p:val>
                                        </p:tav>
                                        <p:tav tm="100000">
                                          <p:val>
                                            <p:strVal val="#ppt_x"/>
                                          </p:val>
                                        </p:tav>
                                      </p:tavLst>
                                    </p:anim>
                                    <p:anim calcmode="lin" valueType="num">
                                      <p:cBhvr additive="base">
                                        <p:cTn id="8" dur="75" fill="hold"/>
                                        <p:tgtEl>
                                          <p:spTgt spid="266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6627">
                                            <p:txEl>
                                              <p:pRg st="0" end="0"/>
                                            </p:txEl>
                                          </p:spTgt>
                                        </p:tgtEl>
                                        <p:attrNameLst>
                                          <p:attrName>style.visibility</p:attrName>
                                        </p:attrNameLst>
                                      </p:cBhvr>
                                      <p:to>
                                        <p:strVal val="visible"/>
                                      </p:to>
                                    </p:set>
                                    <p:anim calcmode="lin" valueType="num">
                                      <p:cBhvr additive="base">
                                        <p:cTn id="13" dur="500" fill="hold"/>
                                        <p:tgtEl>
                                          <p:spTgt spid="2662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66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6627">
                                            <p:txEl>
                                              <p:pRg st="1" end="1"/>
                                            </p:txEl>
                                          </p:spTgt>
                                        </p:tgtEl>
                                        <p:attrNameLst>
                                          <p:attrName>style.visibility</p:attrName>
                                        </p:attrNameLst>
                                      </p:cBhvr>
                                      <p:to>
                                        <p:strVal val="visible"/>
                                      </p:to>
                                    </p:set>
                                    <p:anim calcmode="lin" valueType="num">
                                      <p:cBhvr additive="base">
                                        <p:cTn id="19" dur="500" fill="hold"/>
                                        <p:tgtEl>
                                          <p:spTgt spid="26627">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66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6627">
                                            <p:txEl>
                                              <p:pRg st="2" end="2"/>
                                            </p:txEl>
                                          </p:spTgt>
                                        </p:tgtEl>
                                        <p:attrNameLst>
                                          <p:attrName>style.visibility</p:attrName>
                                        </p:attrNameLst>
                                      </p:cBhvr>
                                      <p:to>
                                        <p:strVal val="visible"/>
                                      </p:to>
                                    </p:set>
                                    <p:anim calcmode="lin" valueType="num">
                                      <p:cBhvr additive="base">
                                        <p:cTn id="25" dur="500" fill="hold"/>
                                        <p:tgtEl>
                                          <p:spTgt spid="26627">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66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6627">
                                            <p:txEl>
                                              <p:pRg st="3" end="3"/>
                                            </p:txEl>
                                          </p:spTgt>
                                        </p:tgtEl>
                                        <p:attrNameLst>
                                          <p:attrName>style.visibility</p:attrName>
                                        </p:attrNameLst>
                                      </p:cBhvr>
                                      <p:to>
                                        <p:strVal val="visible"/>
                                      </p:to>
                                    </p:set>
                                    <p:anim calcmode="lin" valueType="num">
                                      <p:cBhvr additive="base">
                                        <p:cTn id="31" dur="500" fill="hold"/>
                                        <p:tgtEl>
                                          <p:spTgt spid="26627">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66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6627">
                                            <p:txEl>
                                              <p:pRg st="4" end="4"/>
                                            </p:txEl>
                                          </p:spTgt>
                                        </p:tgtEl>
                                        <p:attrNameLst>
                                          <p:attrName>style.visibility</p:attrName>
                                        </p:attrNameLst>
                                      </p:cBhvr>
                                      <p:to>
                                        <p:strVal val="visible"/>
                                      </p:to>
                                    </p:set>
                                    <p:anim calcmode="lin" valueType="num">
                                      <p:cBhvr additive="base">
                                        <p:cTn id="37" dur="500" fill="hold"/>
                                        <p:tgtEl>
                                          <p:spTgt spid="26627">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662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6627">
                                            <p:txEl>
                                              <p:pRg st="5" end="5"/>
                                            </p:txEl>
                                          </p:spTgt>
                                        </p:tgtEl>
                                        <p:attrNameLst>
                                          <p:attrName>style.visibility</p:attrName>
                                        </p:attrNameLst>
                                      </p:cBhvr>
                                      <p:to>
                                        <p:strVal val="visible"/>
                                      </p:to>
                                    </p:set>
                                    <p:anim calcmode="lin" valueType="num">
                                      <p:cBhvr additive="base">
                                        <p:cTn id="43" dur="500" fill="hold"/>
                                        <p:tgtEl>
                                          <p:spTgt spid="26627">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662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6627">
                                            <p:txEl>
                                              <p:pRg st="6" end="6"/>
                                            </p:txEl>
                                          </p:spTgt>
                                        </p:tgtEl>
                                        <p:attrNameLst>
                                          <p:attrName>style.visibility</p:attrName>
                                        </p:attrNameLst>
                                      </p:cBhvr>
                                      <p:to>
                                        <p:strVal val="visible"/>
                                      </p:to>
                                    </p:set>
                                    <p:anim calcmode="lin" valueType="num">
                                      <p:cBhvr additive="base">
                                        <p:cTn id="49" dur="500" fill="hold"/>
                                        <p:tgtEl>
                                          <p:spTgt spid="26627">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662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7650" name="Rectangle 2"/>
          <p:cNvSpPr>
            <a:spLocks noGrp="1" noChangeArrowheads="1"/>
          </p:cNvSpPr>
          <p:nvPr>
            <p:ph type="title"/>
          </p:nvPr>
        </p:nvSpPr>
        <p:spPr/>
        <p:txBody>
          <a:bodyPr/>
          <a:lstStyle/>
          <a:p>
            <a:r>
              <a:rPr lang="en-US" altLang="en-US"/>
              <a:t>Development of Marketing Strategies</a:t>
            </a:r>
          </a:p>
        </p:txBody>
      </p:sp>
      <p:sp>
        <p:nvSpPr>
          <p:cNvPr id="27651" name="Rectangle 3"/>
          <p:cNvSpPr>
            <a:spLocks noGrp="1" noChangeArrowheads="1"/>
          </p:cNvSpPr>
          <p:nvPr>
            <p:ph type="body" idx="1"/>
          </p:nvPr>
        </p:nvSpPr>
        <p:spPr>
          <a:xfrm>
            <a:off x="2743200" y="990600"/>
            <a:ext cx="5791200" cy="5257800"/>
          </a:xfrm>
        </p:spPr>
        <p:txBody>
          <a:bodyPr/>
          <a:lstStyle/>
          <a:p>
            <a:pPr>
              <a:lnSpc>
                <a:spcPct val="160000"/>
              </a:lnSpc>
            </a:pPr>
            <a:r>
              <a:rPr lang="en-US" altLang="en-US"/>
              <a:t>Identify Market Opportunities</a:t>
            </a:r>
          </a:p>
          <a:p>
            <a:pPr>
              <a:lnSpc>
                <a:spcPct val="160000"/>
              </a:lnSpc>
            </a:pPr>
            <a:r>
              <a:rPr lang="en-US" altLang="en-US"/>
              <a:t>Research Target Markets</a:t>
            </a:r>
          </a:p>
          <a:p>
            <a:pPr>
              <a:lnSpc>
                <a:spcPct val="160000"/>
              </a:lnSpc>
            </a:pPr>
            <a:r>
              <a:rPr lang="en-US" altLang="en-US"/>
              <a:t>Product Design and Positioning</a:t>
            </a:r>
          </a:p>
          <a:p>
            <a:pPr>
              <a:lnSpc>
                <a:spcPct val="160000"/>
              </a:lnSpc>
            </a:pPr>
            <a:r>
              <a:rPr lang="en-US" altLang="en-US"/>
              <a:t>Pricing Strategies</a:t>
            </a:r>
          </a:p>
          <a:p>
            <a:pPr>
              <a:lnSpc>
                <a:spcPct val="160000"/>
              </a:lnSpc>
            </a:pPr>
            <a:r>
              <a:rPr lang="en-US" altLang="en-US"/>
              <a:t>Advertising and Promotions</a:t>
            </a:r>
          </a:p>
          <a:p>
            <a:pPr>
              <a:lnSpc>
                <a:spcPct val="160000"/>
              </a:lnSpc>
            </a:pPr>
            <a:r>
              <a:rPr lang="en-US" altLang="en-US"/>
              <a:t>Absorption Rates and Sales Goals</a:t>
            </a:r>
          </a:p>
          <a:p>
            <a:pPr>
              <a:lnSpc>
                <a:spcPct val="135000"/>
              </a:lnSpc>
            </a:pPr>
            <a:r>
              <a:rPr lang="en-US" altLang="en-US"/>
              <a:t>Final Marketing Strategy and Budgets</a:t>
            </a:r>
          </a:p>
        </p:txBody>
      </p:sp>
      <p:pic>
        <p:nvPicPr>
          <p:cNvPr id="27655" name="Picture 7" descr="D:\POWERPOINT Product\Photos\Blueprint\Photos - BLUEPRINT 2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2763"/>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75" fill="hold"/>
                                        <p:tgtEl>
                                          <p:spTgt spid="27650"/>
                                        </p:tgtEl>
                                        <p:attrNameLst>
                                          <p:attrName>ppt_x</p:attrName>
                                        </p:attrNameLst>
                                      </p:cBhvr>
                                      <p:tavLst>
                                        <p:tav tm="0">
                                          <p:val>
                                            <p:strVal val="1+#ppt_w/2"/>
                                          </p:val>
                                        </p:tav>
                                        <p:tav tm="100000">
                                          <p:val>
                                            <p:strVal val="#ppt_x"/>
                                          </p:val>
                                        </p:tav>
                                      </p:tavLst>
                                    </p:anim>
                                    <p:anim calcmode="lin" valueType="num">
                                      <p:cBhvr additive="base">
                                        <p:cTn id="8" dur="75" fill="hold"/>
                                        <p:tgtEl>
                                          <p:spTgt spid="2765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7651">
                                            <p:txEl>
                                              <p:pRg st="0" end="0"/>
                                            </p:txEl>
                                          </p:spTgt>
                                        </p:tgtEl>
                                        <p:attrNameLst>
                                          <p:attrName>style.visibility</p:attrName>
                                        </p:attrNameLst>
                                      </p:cBhvr>
                                      <p:to>
                                        <p:strVal val="visible"/>
                                      </p:to>
                                    </p:set>
                                    <p:anim calcmode="lin" valueType="num">
                                      <p:cBhvr additive="base">
                                        <p:cTn id="13" dur="500" fill="hold"/>
                                        <p:tgtEl>
                                          <p:spTgt spid="2765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6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7651">
                                            <p:txEl>
                                              <p:pRg st="1" end="1"/>
                                            </p:txEl>
                                          </p:spTgt>
                                        </p:tgtEl>
                                        <p:attrNameLst>
                                          <p:attrName>style.visibility</p:attrName>
                                        </p:attrNameLst>
                                      </p:cBhvr>
                                      <p:to>
                                        <p:strVal val="visible"/>
                                      </p:to>
                                    </p:set>
                                    <p:anim calcmode="lin" valueType="num">
                                      <p:cBhvr additive="base">
                                        <p:cTn id="19" dur="500" fill="hold"/>
                                        <p:tgtEl>
                                          <p:spTgt spid="2765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76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7651">
                                            <p:txEl>
                                              <p:pRg st="2" end="2"/>
                                            </p:txEl>
                                          </p:spTgt>
                                        </p:tgtEl>
                                        <p:attrNameLst>
                                          <p:attrName>style.visibility</p:attrName>
                                        </p:attrNameLst>
                                      </p:cBhvr>
                                      <p:to>
                                        <p:strVal val="visible"/>
                                      </p:to>
                                    </p:set>
                                    <p:anim calcmode="lin" valueType="num">
                                      <p:cBhvr additive="base">
                                        <p:cTn id="25" dur="500" fill="hold"/>
                                        <p:tgtEl>
                                          <p:spTgt spid="2765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651">
                                            <p:txEl>
                                              <p:pRg st="3" end="3"/>
                                            </p:txEl>
                                          </p:spTgt>
                                        </p:tgtEl>
                                        <p:attrNameLst>
                                          <p:attrName>style.visibility</p:attrName>
                                        </p:attrNameLst>
                                      </p:cBhvr>
                                      <p:to>
                                        <p:strVal val="visible"/>
                                      </p:to>
                                    </p:set>
                                    <p:anim calcmode="lin" valueType="num">
                                      <p:cBhvr additive="base">
                                        <p:cTn id="31" dur="500" fill="hold"/>
                                        <p:tgtEl>
                                          <p:spTgt spid="27651">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76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7651">
                                            <p:txEl>
                                              <p:pRg st="4" end="4"/>
                                            </p:txEl>
                                          </p:spTgt>
                                        </p:tgtEl>
                                        <p:attrNameLst>
                                          <p:attrName>style.visibility</p:attrName>
                                        </p:attrNameLst>
                                      </p:cBhvr>
                                      <p:to>
                                        <p:strVal val="visible"/>
                                      </p:to>
                                    </p:set>
                                    <p:anim calcmode="lin" valueType="num">
                                      <p:cBhvr additive="base">
                                        <p:cTn id="37" dur="500" fill="hold"/>
                                        <p:tgtEl>
                                          <p:spTgt spid="27651">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76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7651">
                                            <p:txEl>
                                              <p:pRg st="5" end="5"/>
                                            </p:txEl>
                                          </p:spTgt>
                                        </p:tgtEl>
                                        <p:attrNameLst>
                                          <p:attrName>style.visibility</p:attrName>
                                        </p:attrNameLst>
                                      </p:cBhvr>
                                      <p:to>
                                        <p:strVal val="visible"/>
                                      </p:to>
                                    </p:set>
                                    <p:anim calcmode="lin" valueType="num">
                                      <p:cBhvr additive="base">
                                        <p:cTn id="43" dur="500" fill="hold"/>
                                        <p:tgtEl>
                                          <p:spTgt spid="27651">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76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7651">
                                            <p:txEl>
                                              <p:pRg st="6" end="6"/>
                                            </p:txEl>
                                          </p:spTgt>
                                        </p:tgtEl>
                                        <p:attrNameLst>
                                          <p:attrName>style.visibility</p:attrName>
                                        </p:attrNameLst>
                                      </p:cBhvr>
                                      <p:to>
                                        <p:strVal val="visible"/>
                                      </p:to>
                                    </p:set>
                                    <p:anim calcmode="lin" valueType="num">
                                      <p:cBhvr additive="base">
                                        <p:cTn id="49" dur="500" fill="hold"/>
                                        <p:tgtEl>
                                          <p:spTgt spid="27651">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76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8674" name="Rectangle 2"/>
          <p:cNvSpPr>
            <a:spLocks noGrp="1" noChangeArrowheads="1"/>
          </p:cNvSpPr>
          <p:nvPr>
            <p:ph type="title"/>
          </p:nvPr>
        </p:nvSpPr>
        <p:spPr/>
        <p:txBody>
          <a:bodyPr/>
          <a:lstStyle/>
          <a:p>
            <a:r>
              <a:rPr lang="en-US" altLang="en-US"/>
              <a:t>Importance of Cooperative Broker Involvement</a:t>
            </a:r>
          </a:p>
        </p:txBody>
      </p:sp>
      <p:sp>
        <p:nvSpPr>
          <p:cNvPr id="28675" name="Rectangle 3"/>
          <p:cNvSpPr>
            <a:spLocks noGrp="1" noChangeArrowheads="1"/>
          </p:cNvSpPr>
          <p:nvPr>
            <p:ph type="body" idx="1"/>
          </p:nvPr>
        </p:nvSpPr>
        <p:spPr>
          <a:xfrm>
            <a:off x="2743200" y="1143000"/>
            <a:ext cx="5791200" cy="5105400"/>
          </a:xfrm>
        </p:spPr>
        <p:txBody>
          <a:bodyPr/>
          <a:lstStyle/>
          <a:p>
            <a:pPr>
              <a:lnSpc>
                <a:spcPct val="135000"/>
              </a:lnSpc>
            </a:pPr>
            <a:r>
              <a:rPr lang="en-US" altLang="en-US" sz="2500"/>
              <a:t>#1 Source of Prospects</a:t>
            </a:r>
          </a:p>
          <a:p>
            <a:pPr>
              <a:lnSpc>
                <a:spcPct val="135000"/>
              </a:lnSpc>
            </a:pPr>
            <a:endParaRPr lang="en-US" altLang="en-US" sz="2500"/>
          </a:p>
          <a:p>
            <a:pPr>
              <a:lnSpc>
                <a:spcPct val="135000"/>
              </a:lnSpc>
            </a:pPr>
            <a:r>
              <a:rPr lang="en-US" altLang="en-US" sz="2500"/>
              <a:t>Sales Lost Otherwise</a:t>
            </a:r>
          </a:p>
          <a:p>
            <a:pPr>
              <a:lnSpc>
                <a:spcPct val="135000"/>
              </a:lnSpc>
            </a:pPr>
            <a:endParaRPr lang="en-US" altLang="en-US" sz="2500"/>
          </a:p>
          <a:p>
            <a:pPr>
              <a:lnSpc>
                <a:spcPct val="135000"/>
              </a:lnSpc>
            </a:pPr>
            <a:r>
              <a:rPr lang="en-US" altLang="en-US" sz="2500"/>
              <a:t>Qualified Buyers</a:t>
            </a:r>
          </a:p>
          <a:p>
            <a:pPr>
              <a:lnSpc>
                <a:spcPct val="135000"/>
              </a:lnSpc>
            </a:pPr>
            <a:endParaRPr lang="en-US" altLang="en-US" sz="2500"/>
          </a:p>
          <a:p>
            <a:pPr>
              <a:lnSpc>
                <a:spcPct val="135000"/>
              </a:lnSpc>
            </a:pPr>
            <a:r>
              <a:rPr lang="en-US" altLang="en-US" sz="2500"/>
              <a:t>Third Party Support</a:t>
            </a:r>
          </a:p>
        </p:txBody>
      </p:sp>
      <p:pic>
        <p:nvPicPr>
          <p:cNvPr id="28679" name="Picture 7" descr="D:\POWERPOINT Product\Photos\Blueprint\Photos - BLUEPRINT 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179070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75" fill="hold"/>
                                        <p:tgtEl>
                                          <p:spTgt spid="28674"/>
                                        </p:tgtEl>
                                        <p:attrNameLst>
                                          <p:attrName>ppt_x</p:attrName>
                                        </p:attrNameLst>
                                      </p:cBhvr>
                                      <p:tavLst>
                                        <p:tav tm="0">
                                          <p:val>
                                            <p:strVal val="1+#ppt_w/2"/>
                                          </p:val>
                                        </p:tav>
                                        <p:tav tm="100000">
                                          <p:val>
                                            <p:strVal val="#ppt_x"/>
                                          </p:val>
                                        </p:tav>
                                      </p:tavLst>
                                    </p:anim>
                                    <p:anim calcmode="lin" valueType="num">
                                      <p:cBhvr additive="base">
                                        <p:cTn id="8" dur="75"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 calcmode="lin" valueType="num">
                                      <p:cBhvr additive="base">
                                        <p:cTn id="19" dur="500" fill="hold"/>
                                        <p:tgtEl>
                                          <p:spTgt spid="2867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8675">
                                            <p:txEl>
                                              <p:pRg st="4" end="4"/>
                                            </p:txEl>
                                          </p:spTgt>
                                        </p:tgtEl>
                                        <p:attrNameLst>
                                          <p:attrName>style.visibility</p:attrName>
                                        </p:attrNameLst>
                                      </p:cBhvr>
                                      <p:to>
                                        <p:strVal val="visible"/>
                                      </p:to>
                                    </p:set>
                                    <p:anim calcmode="lin" valueType="num">
                                      <p:cBhvr additive="base">
                                        <p:cTn id="25" dur="500" fill="hold"/>
                                        <p:tgtEl>
                                          <p:spTgt spid="2867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86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8675">
                                            <p:txEl>
                                              <p:pRg st="6" end="6"/>
                                            </p:txEl>
                                          </p:spTgt>
                                        </p:tgtEl>
                                        <p:attrNameLst>
                                          <p:attrName>style.visibility</p:attrName>
                                        </p:attrNameLst>
                                      </p:cBhvr>
                                      <p:to>
                                        <p:strVal val="visible"/>
                                      </p:to>
                                    </p:set>
                                    <p:anim calcmode="lin" valueType="num">
                                      <p:cBhvr additive="base">
                                        <p:cTn id="31" dur="500" fill="hold"/>
                                        <p:tgtEl>
                                          <p:spTgt spid="28675">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86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9698" name="Rectangle 2"/>
          <p:cNvSpPr>
            <a:spLocks noGrp="1" noChangeArrowheads="1"/>
          </p:cNvSpPr>
          <p:nvPr>
            <p:ph type="title"/>
          </p:nvPr>
        </p:nvSpPr>
        <p:spPr/>
        <p:txBody>
          <a:bodyPr/>
          <a:lstStyle/>
          <a:p>
            <a:r>
              <a:rPr lang="en-US" altLang="en-US"/>
              <a:t>Primary Sources of New Home Prospects</a:t>
            </a:r>
          </a:p>
        </p:txBody>
      </p:sp>
      <p:sp>
        <p:nvSpPr>
          <p:cNvPr id="29699" name="Rectangle 3"/>
          <p:cNvSpPr>
            <a:spLocks noGrp="1" noChangeArrowheads="1"/>
          </p:cNvSpPr>
          <p:nvPr>
            <p:ph type="body" idx="1"/>
          </p:nvPr>
        </p:nvSpPr>
        <p:spPr>
          <a:xfrm>
            <a:off x="2743200" y="1071563"/>
            <a:ext cx="5791200" cy="5176837"/>
          </a:xfrm>
        </p:spPr>
        <p:txBody>
          <a:bodyPr/>
          <a:lstStyle/>
          <a:p>
            <a:pPr>
              <a:lnSpc>
                <a:spcPct val="110000"/>
              </a:lnSpc>
            </a:pPr>
            <a:r>
              <a:rPr lang="en-US" altLang="en-US" sz="2500"/>
              <a:t>Street Traffic</a:t>
            </a:r>
          </a:p>
          <a:p>
            <a:pPr lvl="1">
              <a:lnSpc>
                <a:spcPct val="110000"/>
              </a:lnSpc>
            </a:pPr>
            <a:r>
              <a:rPr lang="en-US" altLang="en-US" sz="2500"/>
              <a:t>Advertising</a:t>
            </a:r>
          </a:p>
          <a:p>
            <a:pPr lvl="1">
              <a:lnSpc>
                <a:spcPct val="110000"/>
              </a:lnSpc>
            </a:pPr>
            <a:r>
              <a:rPr lang="en-US" altLang="en-US" sz="2500"/>
              <a:t>Signage</a:t>
            </a:r>
          </a:p>
          <a:p>
            <a:pPr lvl="1">
              <a:lnSpc>
                <a:spcPct val="110000"/>
              </a:lnSpc>
            </a:pPr>
            <a:r>
              <a:rPr lang="en-US" altLang="en-US" sz="2500"/>
              <a:t>On-Site Marketing</a:t>
            </a:r>
          </a:p>
          <a:p>
            <a:pPr lvl="1">
              <a:lnSpc>
                <a:spcPct val="110000"/>
              </a:lnSpc>
            </a:pPr>
            <a:r>
              <a:rPr lang="en-US" altLang="en-US" sz="2500"/>
              <a:t>Public Relations</a:t>
            </a:r>
          </a:p>
          <a:p>
            <a:pPr>
              <a:lnSpc>
                <a:spcPct val="110000"/>
              </a:lnSpc>
            </a:pPr>
            <a:endParaRPr lang="en-US" altLang="en-US" sz="2500"/>
          </a:p>
          <a:p>
            <a:pPr>
              <a:lnSpc>
                <a:spcPct val="110000"/>
              </a:lnSpc>
            </a:pPr>
            <a:r>
              <a:rPr lang="en-US" altLang="en-US" sz="2500"/>
              <a:t>Personal Prospecting</a:t>
            </a:r>
          </a:p>
          <a:p>
            <a:pPr>
              <a:lnSpc>
                <a:spcPct val="110000"/>
              </a:lnSpc>
            </a:pPr>
            <a:endParaRPr lang="en-US" altLang="en-US" sz="2500"/>
          </a:p>
          <a:p>
            <a:pPr>
              <a:lnSpc>
                <a:spcPct val="110000"/>
              </a:lnSpc>
            </a:pPr>
            <a:r>
              <a:rPr lang="en-US" altLang="en-US" sz="2500"/>
              <a:t>Cooperative Broker Network</a:t>
            </a:r>
          </a:p>
        </p:txBody>
      </p:sp>
      <p:pic>
        <p:nvPicPr>
          <p:cNvPr id="29703" name="Picture 7" descr="D:\POWERPOINT Product\Photos\Blueprint\Photos - BLUEPRINT 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75" fill="hold"/>
                                        <p:tgtEl>
                                          <p:spTgt spid="29698"/>
                                        </p:tgtEl>
                                        <p:attrNameLst>
                                          <p:attrName>ppt_x</p:attrName>
                                        </p:attrNameLst>
                                      </p:cBhvr>
                                      <p:tavLst>
                                        <p:tav tm="0">
                                          <p:val>
                                            <p:strVal val="1+#ppt_w/2"/>
                                          </p:val>
                                        </p:tav>
                                        <p:tav tm="100000">
                                          <p:val>
                                            <p:strVal val="#ppt_x"/>
                                          </p:val>
                                        </p:tav>
                                      </p:tavLst>
                                    </p:anim>
                                    <p:anim calcmode="lin" valueType="num">
                                      <p:cBhvr additive="base">
                                        <p:cTn id="8" dur="75" fill="hold"/>
                                        <p:tgtEl>
                                          <p:spTgt spid="2969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additive="base">
                                        <p:cTn id="13" dur="500" fill="hold"/>
                                        <p:tgtEl>
                                          <p:spTgt spid="2969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9699">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9699">
                                            <p:txEl>
                                              <p:pRg st="1" end="1"/>
                                            </p:txEl>
                                          </p:spTgt>
                                        </p:tgtEl>
                                        <p:attrNameLst>
                                          <p:attrName>style.visibility</p:attrName>
                                        </p:attrNameLst>
                                      </p:cBhvr>
                                      <p:to>
                                        <p:strVal val="visible"/>
                                      </p:to>
                                    </p:set>
                                    <p:anim calcmode="lin" valueType="num">
                                      <p:cBhvr additive="base">
                                        <p:cTn id="17" dur="500" fill="hold"/>
                                        <p:tgtEl>
                                          <p:spTgt spid="29699">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29699">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29699">
                                            <p:txEl>
                                              <p:pRg st="2" end="2"/>
                                            </p:txEl>
                                          </p:spTgt>
                                        </p:tgtEl>
                                        <p:attrNameLst>
                                          <p:attrName>style.visibility</p:attrName>
                                        </p:attrNameLst>
                                      </p:cBhvr>
                                      <p:to>
                                        <p:strVal val="visible"/>
                                      </p:to>
                                    </p:set>
                                    <p:anim calcmode="lin" valueType="num">
                                      <p:cBhvr additive="base">
                                        <p:cTn id="21" dur="500" fill="hold"/>
                                        <p:tgtEl>
                                          <p:spTgt spid="29699">
                                            <p:txEl>
                                              <p:pRg st="2" end="2"/>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29699">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29699">
                                            <p:txEl>
                                              <p:pRg st="3" end="3"/>
                                            </p:txEl>
                                          </p:spTgt>
                                        </p:tgtEl>
                                        <p:attrNameLst>
                                          <p:attrName>style.visibility</p:attrName>
                                        </p:attrNameLst>
                                      </p:cBhvr>
                                      <p:to>
                                        <p:strVal val="visible"/>
                                      </p:to>
                                    </p:set>
                                    <p:anim calcmode="lin" valueType="num">
                                      <p:cBhvr additive="base">
                                        <p:cTn id="25" dur="500" fill="hold"/>
                                        <p:tgtEl>
                                          <p:spTgt spid="2969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9699">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9699">
                                            <p:txEl>
                                              <p:pRg st="4" end="4"/>
                                            </p:txEl>
                                          </p:spTgt>
                                        </p:tgtEl>
                                        <p:attrNameLst>
                                          <p:attrName>style.visibility</p:attrName>
                                        </p:attrNameLst>
                                      </p:cBhvr>
                                      <p:to>
                                        <p:strVal val="visible"/>
                                      </p:to>
                                    </p:set>
                                    <p:anim calcmode="lin" valueType="num">
                                      <p:cBhvr additive="base">
                                        <p:cTn id="29" dur="500" fill="hold"/>
                                        <p:tgtEl>
                                          <p:spTgt spid="29699">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296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29699">
                                            <p:txEl>
                                              <p:pRg st="6" end="6"/>
                                            </p:txEl>
                                          </p:spTgt>
                                        </p:tgtEl>
                                        <p:attrNameLst>
                                          <p:attrName>style.visibility</p:attrName>
                                        </p:attrNameLst>
                                      </p:cBhvr>
                                      <p:to>
                                        <p:strVal val="visible"/>
                                      </p:to>
                                    </p:set>
                                    <p:anim calcmode="lin" valueType="num">
                                      <p:cBhvr additive="base">
                                        <p:cTn id="35" dur="500" fill="hold"/>
                                        <p:tgtEl>
                                          <p:spTgt spid="29699">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969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29699">
                                            <p:txEl>
                                              <p:pRg st="8" end="8"/>
                                            </p:txEl>
                                          </p:spTgt>
                                        </p:tgtEl>
                                        <p:attrNameLst>
                                          <p:attrName>style.visibility</p:attrName>
                                        </p:attrNameLst>
                                      </p:cBhvr>
                                      <p:to>
                                        <p:strVal val="visible"/>
                                      </p:to>
                                    </p:set>
                                    <p:anim calcmode="lin" valueType="num">
                                      <p:cBhvr additive="base">
                                        <p:cTn id="41" dur="500" fill="hold"/>
                                        <p:tgtEl>
                                          <p:spTgt spid="29699">
                                            <p:txEl>
                                              <p:pRg st="8" end="8"/>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969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0722" name="Rectangle 2"/>
          <p:cNvSpPr>
            <a:spLocks noGrp="1" noChangeArrowheads="1"/>
          </p:cNvSpPr>
          <p:nvPr>
            <p:ph type="title"/>
          </p:nvPr>
        </p:nvSpPr>
        <p:spPr/>
        <p:txBody>
          <a:bodyPr/>
          <a:lstStyle/>
          <a:p>
            <a:r>
              <a:rPr lang="en-US" altLang="en-US"/>
              <a:t>Keys to a Successful Cooperative Broker Program</a:t>
            </a:r>
          </a:p>
        </p:txBody>
      </p:sp>
      <p:sp>
        <p:nvSpPr>
          <p:cNvPr id="30723" name="Rectangle 3"/>
          <p:cNvSpPr>
            <a:spLocks noGrp="1" noChangeArrowheads="1"/>
          </p:cNvSpPr>
          <p:nvPr>
            <p:ph type="body" idx="1"/>
          </p:nvPr>
        </p:nvSpPr>
        <p:spPr>
          <a:xfrm>
            <a:off x="2743200" y="990600"/>
            <a:ext cx="5791200" cy="5257800"/>
          </a:xfrm>
        </p:spPr>
        <p:txBody>
          <a:bodyPr/>
          <a:lstStyle/>
          <a:p>
            <a:pPr>
              <a:lnSpc>
                <a:spcPct val="160000"/>
              </a:lnSpc>
            </a:pPr>
            <a:r>
              <a:rPr lang="en-US" altLang="en-US" sz="2500"/>
              <a:t>Consistency</a:t>
            </a:r>
          </a:p>
          <a:p>
            <a:pPr>
              <a:lnSpc>
                <a:spcPct val="160000"/>
              </a:lnSpc>
            </a:pPr>
            <a:r>
              <a:rPr lang="en-US" altLang="en-US" sz="2500"/>
              <a:t>Clearly Defined Responsibilities</a:t>
            </a:r>
          </a:p>
          <a:p>
            <a:pPr>
              <a:lnSpc>
                <a:spcPct val="160000"/>
              </a:lnSpc>
            </a:pPr>
            <a:r>
              <a:rPr lang="en-US" altLang="en-US" sz="2500"/>
              <a:t>Registration Protection</a:t>
            </a:r>
          </a:p>
          <a:p>
            <a:pPr>
              <a:lnSpc>
                <a:spcPct val="160000"/>
              </a:lnSpc>
            </a:pPr>
            <a:r>
              <a:rPr lang="en-US" altLang="en-US" sz="2500"/>
              <a:t>Prompt Commission Payment</a:t>
            </a:r>
          </a:p>
          <a:p>
            <a:pPr>
              <a:lnSpc>
                <a:spcPct val="160000"/>
              </a:lnSpc>
            </a:pPr>
            <a:r>
              <a:rPr lang="en-US" altLang="en-US" sz="2500"/>
              <a:t>Ongoing Communication</a:t>
            </a:r>
          </a:p>
          <a:p>
            <a:pPr>
              <a:lnSpc>
                <a:spcPct val="160000"/>
              </a:lnSpc>
            </a:pPr>
            <a:r>
              <a:rPr lang="en-US" altLang="en-US" sz="2500"/>
              <a:t>Customer Satisfaction</a:t>
            </a:r>
          </a:p>
          <a:p>
            <a:pPr>
              <a:lnSpc>
                <a:spcPct val="160000"/>
              </a:lnSpc>
            </a:pPr>
            <a:r>
              <a:rPr lang="en-US" altLang="en-US" sz="2500"/>
              <a:t>Aggressive Promotion</a:t>
            </a:r>
          </a:p>
        </p:txBody>
      </p:sp>
      <p:pic>
        <p:nvPicPr>
          <p:cNvPr id="30727" name="Picture 7" descr="D:\POWERPOINT Product\Photos\Blueprint\Photos - BLUEPRINT 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75" fill="hold"/>
                                        <p:tgtEl>
                                          <p:spTgt spid="30722"/>
                                        </p:tgtEl>
                                        <p:attrNameLst>
                                          <p:attrName>ppt_x</p:attrName>
                                        </p:attrNameLst>
                                      </p:cBhvr>
                                      <p:tavLst>
                                        <p:tav tm="0">
                                          <p:val>
                                            <p:strVal val="1+#ppt_w/2"/>
                                          </p:val>
                                        </p:tav>
                                        <p:tav tm="100000">
                                          <p:val>
                                            <p:strVal val="#ppt_x"/>
                                          </p:val>
                                        </p:tav>
                                      </p:tavLst>
                                    </p:anim>
                                    <p:anim calcmode="lin" valueType="num">
                                      <p:cBhvr additive="base">
                                        <p:cTn id="8" dur="75"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additive="base">
                                        <p:cTn id="13" dur="500" fill="hold"/>
                                        <p:tgtEl>
                                          <p:spTgt spid="3072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723">
                                            <p:txEl>
                                              <p:pRg st="1" end="1"/>
                                            </p:txEl>
                                          </p:spTgt>
                                        </p:tgtEl>
                                        <p:attrNameLst>
                                          <p:attrName>style.visibility</p:attrName>
                                        </p:attrNameLst>
                                      </p:cBhvr>
                                      <p:to>
                                        <p:strVal val="visible"/>
                                      </p:to>
                                    </p:set>
                                    <p:anim calcmode="lin" valueType="num">
                                      <p:cBhvr additive="base">
                                        <p:cTn id="19" dur="500" fill="hold"/>
                                        <p:tgtEl>
                                          <p:spTgt spid="3072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7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0723">
                                            <p:txEl>
                                              <p:pRg st="2" end="2"/>
                                            </p:txEl>
                                          </p:spTgt>
                                        </p:tgtEl>
                                        <p:attrNameLst>
                                          <p:attrName>style.visibility</p:attrName>
                                        </p:attrNameLst>
                                      </p:cBhvr>
                                      <p:to>
                                        <p:strVal val="visible"/>
                                      </p:to>
                                    </p:set>
                                    <p:anim calcmode="lin" valueType="num">
                                      <p:cBhvr additive="base">
                                        <p:cTn id="25" dur="500" fill="hold"/>
                                        <p:tgtEl>
                                          <p:spTgt spid="3072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07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0723">
                                            <p:txEl>
                                              <p:pRg st="3" end="3"/>
                                            </p:txEl>
                                          </p:spTgt>
                                        </p:tgtEl>
                                        <p:attrNameLst>
                                          <p:attrName>style.visibility</p:attrName>
                                        </p:attrNameLst>
                                      </p:cBhvr>
                                      <p:to>
                                        <p:strVal val="visible"/>
                                      </p:to>
                                    </p:set>
                                    <p:anim calcmode="lin" valueType="num">
                                      <p:cBhvr additive="base">
                                        <p:cTn id="31" dur="500" fill="hold"/>
                                        <p:tgtEl>
                                          <p:spTgt spid="3072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0723">
                                            <p:txEl>
                                              <p:pRg st="4" end="4"/>
                                            </p:txEl>
                                          </p:spTgt>
                                        </p:tgtEl>
                                        <p:attrNameLst>
                                          <p:attrName>style.visibility</p:attrName>
                                        </p:attrNameLst>
                                      </p:cBhvr>
                                      <p:to>
                                        <p:strVal val="visible"/>
                                      </p:to>
                                    </p:set>
                                    <p:anim calcmode="lin" valueType="num">
                                      <p:cBhvr additive="base">
                                        <p:cTn id="37" dur="500" fill="hold"/>
                                        <p:tgtEl>
                                          <p:spTgt spid="30723">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07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0723">
                                            <p:txEl>
                                              <p:pRg st="5" end="5"/>
                                            </p:txEl>
                                          </p:spTgt>
                                        </p:tgtEl>
                                        <p:attrNameLst>
                                          <p:attrName>style.visibility</p:attrName>
                                        </p:attrNameLst>
                                      </p:cBhvr>
                                      <p:to>
                                        <p:strVal val="visible"/>
                                      </p:to>
                                    </p:set>
                                    <p:anim calcmode="lin" valueType="num">
                                      <p:cBhvr additive="base">
                                        <p:cTn id="43" dur="500" fill="hold"/>
                                        <p:tgtEl>
                                          <p:spTgt spid="30723">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07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0723">
                                            <p:txEl>
                                              <p:pRg st="6" end="6"/>
                                            </p:txEl>
                                          </p:spTgt>
                                        </p:tgtEl>
                                        <p:attrNameLst>
                                          <p:attrName>style.visibility</p:attrName>
                                        </p:attrNameLst>
                                      </p:cBhvr>
                                      <p:to>
                                        <p:strVal val="visible"/>
                                      </p:to>
                                    </p:set>
                                    <p:anim calcmode="lin" valueType="num">
                                      <p:cBhvr additive="base">
                                        <p:cTn id="49" dur="500" fill="hold"/>
                                        <p:tgtEl>
                                          <p:spTgt spid="30723">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072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1746" name="Rectangle 2"/>
          <p:cNvSpPr>
            <a:spLocks noGrp="1" noChangeArrowheads="1"/>
          </p:cNvSpPr>
          <p:nvPr>
            <p:ph type="title"/>
          </p:nvPr>
        </p:nvSpPr>
        <p:spPr/>
        <p:txBody>
          <a:bodyPr/>
          <a:lstStyle/>
          <a:p>
            <a:r>
              <a:rPr lang="en-US" altLang="en-US"/>
              <a:t>Advantages of Providing Quality Customer Service</a:t>
            </a:r>
          </a:p>
        </p:txBody>
      </p:sp>
      <p:sp>
        <p:nvSpPr>
          <p:cNvPr id="31747" name="Rectangle 3"/>
          <p:cNvSpPr>
            <a:spLocks noGrp="1" noChangeArrowheads="1"/>
          </p:cNvSpPr>
          <p:nvPr>
            <p:ph type="body" idx="1"/>
          </p:nvPr>
        </p:nvSpPr>
        <p:spPr>
          <a:xfrm>
            <a:off x="2743200" y="1066800"/>
            <a:ext cx="5791200" cy="5181600"/>
          </a:xfrm>
        </p:spPr>
        <p:txBody>
          <a:bodyPr/>
          <a:lstStyle/>
          <a:p>
            <a:pPr>
              <a:lnSpc>
                <a:spcPct val="135000"/>
              </a:lnSpc>
            </a:pPr>
            <a:r>
              <a:rPr lang="en-US" altLang="en-US"/>
              <a:t>Repeat Business</a:t>
            </a:r>
          </a:p>
          <a:p>
            <a:pPr>
              <a:lnSpc>
                <a:spcPct val="135000"/>
              </a:lnSpc>
            </a:pPr>
            <a:endParaRPr lang="en-US" altLang="en-US"/>
          </a:p>
          <a:p>
            <a:pPr>
              <a:lnSpc>
                <a:spcPct val="135000"/>
              </a:lnSpc>
            </a:pPr>
            <a:r>
              <a:rPr lang="en-US" altLang="en-US"/>
              <a:t>Referral Business</a:t>
            </a:r>
          </a:p>
          <a:p>
            <a:pPr>
              <a:lnSpc>
                <a:spcPct val="135000"/>
              </a:lnSpc>
            </a:pPr>
            <a:endParaRPr lang="en-US" altLang="en-US"/>
          </a:p>
          <a:p>
            <a:pPr>
              <a:lnSpc>
                <a:spcPct val="135000"/>
              </a:lnSpc>
            </a:pPr>
            <a:r>
              <a:rPr lang="en-US" altLang="en-US"/>
              <a:t>Fewer Hassles During Construction</a:t>
            </a:r>
          </a:p>
          <a:p>
            <a:pPr>
              <a:lnSpc>
                <a:spcPct val="135000"/>
              </a:lnSpc>
            </a:pPr>
            <a:endParaRPr lang="en-US" altLang="en-US"/>
          </a:p>
          <a:p>
            <a:pPr>
              <a:lnSpc>
                <a:spcPct val="135000"/>
              </a:lnSpc>
            </a:pPr>
            <a:r>
              <a:rPr lang="en-US" altLang="en-US"/>
              <a:t>Greater Profits</a:t>
            </a:r>
          </a:p>
        </p:txBody>
      </p:sp>
      <p:pic>
        <p:nvPicPr>
          <p:cNvPr id="31752" name="Picture 8" descr="D:\POWERPOINT Product\Photos\Blueprint\Photos - BLUEPRINT 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2763"/>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75" fill="hold"/>
                                        <p:tgtEl>
                                          <p:spTgt spid="31746"/>
                                        </p:tgtEl>
                                        <p:attrNameLst>
                                          <p:attrName>ppt_x</p:attrName>
                                        </p:attrNameLst>
                                      </p:cBhvr>
                                      <p:tavLst>
                                        <p:tav tm="0">
                                          <p:val>
                                            <p:strVal val="1+#ppt_w/2"/>
                                          </p:val>
                                        </p:tav>
                                        <p:tav tm="100000">
                                          <p:val>
                                            <p:strVal val="#ppt_x"/>
                                          </p:val>
                                        </p:tav>
                                      </p:tavLst>
                                    </p:anim>
                                    <p:anim calcmode="lin" valueType="num">
                                      <p:cBhvr additive="base">
                                        <p:cTn id="8" dur="75" fill="hold"/>
                                        <p:tgtEl>
                                          <p:spTgt spid="3174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1747">
                                            <p:txEl>
                                              <p:pRg st="0" end="0"/>
                                            </p:txEl>
                                          </p:spTgt>
                                        </p:tgtEl>
                                        <p:attrNameLst>
                                          <p:attrName>style.visibility</p:attrName>
                                        </p:attrNameLst>
                                      </p:cBhvr>
                                      <p:to>
                                        <p:strVal val="visible"/>
                                      </p:to>
                                    </p:set>
                                    <p:anim calcmode="lin" valueType="num">
                                      <p:cBhvr additive="base">
                                        <p:cTn id="13" dur="500" fill="hold"/>
                                        <p:tgtEl>
                                          <p:spTgt spid="3174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500" fill="hold"/>
                                        <p:tgtEl>
                                          <p:spTgt spid="3174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1747">
                                            <p:txEl>
                                              <p:pRg st="4" end="4"/>
                                            </p:txEl>
                                          </p:spTgt>
                                        </p:tgtEl>
                                        <p:attrNameLst>
                                          <p:attrName>style.visibility</p:attrName>
                                        </p:attrNameLst>
                                      </p:cBhvr>
                                      <p:to>
                                        <p:strVal val="visible"/>
                                      </p:to>
                                    </p:set>
                                    <p:anim calcmode="lin" valueType="num">
                                      <p:cBhvr additive="base">
                                        <p:cTn id="25" dur="500" fill="hold"/>
                                        <p:tgtEl>
                                          <p:spTgt spid="31747">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17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1747">
                                            <p:txEl>
                                              <p:pRg st="6" end="6"/>
                                            </p:txEl>
                                          </p:spTgt>
                                        </p:tgtEl>
                                        <p:attrNameLst>
                                          <p:attrName>style.visibility</p:attrName>
                                        </p:attrNameLst>
                                      </p:cBhvr>
                                      <p:to>
                                        <p:strVal val="visible"/>
                                      </p:to>
                                    </p:set>
                                    <p:anim calcmode="lin" valueType="num">
                                      <p:cBhvr additive="base">
                                        <p:cTn id="31" dur="500" fill="hold"/>
                                        <p:tgtEl>
                                          <p:spTgt spid="31747">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17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2770" name="Rectangle 2"/>
          <p:cNvSpPr>
            <a:spLocks noGrp="1" noChangeArrowheads="1"/>
          </p:cNvSpPr>
          <p:nvPr>
            <p:ph type="title"/>
          </p:nvPr>
        </p:nvSpPr>
        <p:spPr>
          <a:xfrm>
            <a:off x="50800" y="165100"/>
            <a:ext cx="9093200" cy="381000"/>
          </a:xfrm>
        </p:spPr>
        <p:txBody>
          <a:bodyPr/>
          <a:lstStyle/>
          <a:p>
            <a:r>
              <a:rPr lang="en-US" altLang="en-US"/>
              <a:t>Benefits of Participation in Registered Builder Program</a:t>
            </a:r>
          </a:p>
        </p:txBody>
      </p:sp>
      <p:sp>
        <p:nvSpPr>
          <p:cNvPr id="32771" name="Rectangle 3"/>
          <p:cNvSpPr>
            <a:spLocks noGrp="1" noChangeArrowheads="1"/>
          </p:cNvSpPr>
          <p:nvPr>
            <p:ph type="body" idx="1"/>
          </p:nvPr>
        </p:nvSpPr>
        <p:spPr>
          <a:xfrm>
            <a:off x="2743200" y="1143000"/>
            <a:ext cx="5791200" cy="5105400"/>
          </a:xfrm>
        </p:spPr>
        <p:txBody>
          <a:bodyPr/>
          <a:lstStyle/>
          <a:p>
            <a:pPr>
              <a:lnSpc>
                <a:spcPct val="135000"/>
              </a:lnSpc>
            </a:pPr>
            <a:r>
              <a:rPr lang="en-US" altLang="en-US"/>
              <a:t>Increased Sales</a:t>
            </a:r>
          </a:p>
          <a:p>
            <a:pPr>
              <a:lnSpc>
                <a:spcPct val="135000"/>
              </a:lnSpc>
            </a:pPr>
            <a:endParaRPr lang="en-US" altLang="en-US"/>
          </a:p>
          <a:p>
            <a:pPr>
              <a:lnSpc>
                <a:spcPct val="135000"/>
              </a:lnSpc>
            </a:pPr>
            <a:r>
              <a:rPr lang="en-US" altLang="en-US"/>
              <a:t>Easier Sales</a:t>
            </a:r>
          </a:p>
          <a:p>
            <a:pPr>
              <a:lnSpc>
                <a:spcPct val="135000"/>
              </a:lnSpc>
            </a:pPr>
            <a:endParaRPr lang="en-US" altLang="en-US"/>
          </a:p>
          <a:p>
            <a:pPr>
              <a:lnSpc>
                <a:spcPct val="135000"/>
              </a:lnSpc>
            </a:pPr>
            <a:r>
              <a:rPr lang="en-US" altLang="en-US"/>
              <a:t>Time Savings</a:t>
            </a:r>
          </a:p>
          <a:p>
            <a:pPr>
              <a:lnSpc>
                <a:spcPct val="135000"/>
              </a:lnSpc>
            </a:pPr>
            <a:endParaRPr lang="en-US" altLang="en-US"/>
          </a:p>
          <a:p>
            <a:pPr>
              <a:lnSpc>
                <a:spcPct val="135000"/>
              </a:lnSpc>
            </a:pPr>
            <a:r>
              <a:rPr lang="en-US" altLang="en-US"/>
              <a:t>Cost Savings</a:t>
            </a:r>
          </a:p>
          <a:p>
            <a:pPr>
              <a:lnSpc>
                <a:spcPct val="135000"/>
              </a:lnSpc>
              <a:buFontTx/>
              <a:buNone/>
            </a:pPr>
            <a:endParaRPr lang="en-US" altLang="en-US"/>
          </a:p>
        </p:txBody>
      </p:sp>
      <p:pic>
        <p:nvPicPr>
          <p:cNvPr id="32775" name="Picture 7" descr="D:\POWERPOINT Product\Photos\Blueprint\Photos - BLUEPRINT 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75" fill="hold"/>
                                        <p:tgtEl>
                                          <p:spTgt spid="32770"/>
                                        </p:tgtEl>
                                        <p:attrNameLst>
                                          <p:attrName>ppt_x</p:attrName>
                                        </p:attrNameLst>
                                      </p:cBhvr>
                                      <p:tavLst>
                                        <p:tav tm="0">
                                          <p:val>
                                            <p:strVal val="1+#ppt_w/2"/>
                                          </p:val>
                                        </p:tav>
                                        <p:tav tm="100000">
                                          <p:val>
                                            <p:strVal val="#ppt_x"/>
                                          </p:val>
                                        </p:tav>
                                      </p:tavLst>
                                    </p:anim>
                                    <p:anim calcmode="lin" valueType="num">
                                      <p:cBhvr additive="base">
                                        <p:cTn id="8" dur="75" fill="hold"/>
                                        <p:tgtEl>
                                          <p:spTgt spid="327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2771">
                                            <p:txEl>
                                              <p:pRg st="0" end="0"/>
                                            </p:txEl>
                                          </p:spTgt>
                                        </p:tgtEl>
                                        <p:attrNameLst>
                                          <p:attrName>style.visibility</p:attrName>
                                        </p:attrNameLst>
                                      </p:cBhvr>
                                      <p:to>
                                        <p:strVal val="visible"/>
                                      </p:to>
                                    </p:set>
                                    <p:anim calcmode="lin" valueType="num">
                                      <p:cBhvr additive="base">
                                        <p:cTn id="13" dur="500" fill="hold"/>
                                        <p:tgtEl>
                                          <p:spTgt spid="3277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2771">
                                            <p:txEl>
                                              <p:pRg st="2" end="2"/>
                                            </p:txEl>
                                          </p:spTgt>
                                        </p:tgtEl>
                                        <p:attrNameLst>
                                          <p:attrName>style.visibility</p:attrName>
                                        </p:attrNameLst>
                                      </p:cBhvr>
                                      <p:to>
                                        <p:strVal val="visible"/>
                                      </p:to>
                                    </p:set>
                                    <p:anim calcmode="lin" valueType="num">
                                      <p:cBhvr additive="base">
                                        <p:cTn id="19" dur="500" fill="hold"/>
                                        <p:tgtEl>
                                          <p:spTgt spid="3277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2771">
                                            <p:txEl>
                                              <p:pRg st="4" end="4"/>
                                            </p:txEl>
                                          </p:spTgt>
                                        </p:tgtEl>
                                        <p:attrNameLst>
                                          <p:attrName>style.visibility</p:attrName>
                                        </p:attrNameLst>
                                      </p:cBhvr>
                                      <p:to>
                                        <p:strVal val="visible"/>
                                      </p:to>
                                    </p:set>
                                    <p:anim calcmode="lin" valueType="num">
                                      <p:cBhvr additive="base">
                                        <p:cTn id="25" dur="500" fill="hold"/>
                                        <p:tgtEl>
                                          <p:spTgt spid="3277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27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2771">
                                            <p:txEl>
                                              <p:pRg st="6" end="6"/>
                                            </p:txEl>
                                          </p:spTgt>
                                        </p:tgtEl>
                                        <p:attrNameLst>
                                          <p:attrName>style.visibility</p:attrName>
                                        </p:attrNameLst>
                                      </p:cBhvr>
                                      <p:to>
                                        <p:strVal val="visible"/>
                                      </p:to>
                                    </p:set>
                                    <p:anim calcmode="lin" valueType="num">
                                      <p:cBhvr additive="base">
                                        <p:cTn id="31" dur="500" fill="hold"/>
                                        <p:tgtEl>
                                          <p:spTgt spid="32771">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277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3794" name="Rectangle 2"/>
          <p:cNvSpPr>
            <a:spLocks noGrp="1" noChangeArrowheads="1"/>
          </p:cNvSpPr>
          <p:nvPr>
            <p:ph type="title"/>
          </p:nvPr>
        </p:nvSpPr>
        <p:spPr/>
        <p:txBody>
          <a:bodyPr/>
          <a:lstStyle/>
          <a:p>
            <a:r>
              <a:rPr lang="en-US" altLang="en-US"/>
              <a:t>Registered Builder Program Brings Increased Sales</a:t>
            </a:r>
          </a:p>
        </p:txBody>
      </p:sp>
      <p:sp>
        <p:nvSpPr>
          <p:cNvPr id="33795" name="Rectangle 3"/>
          <p:cNvSpPr>
            <a:spLocks noGrp="1" noChangeArrowheads="1"/>
          </p:cNvSpPr>
          <p:nvPr>
            <p:ph type="body" idx="1"/>
          </p:nvPr>
        </p:nvSpPr>
        <p:spPr>
          <a:xfrm>
            <a:off x="2743200" y="1143000"/>
            <a:ext cx="5791200" cy="5105400"/>
          </a:xfrm>
        </p:spPr>
        <p:txBody>
          <a:bodyPr/>
          <a:lstStyle/>
          <a:p>
            <a:pPr>
              <a:lnSpc>
                <a:spcPct val="135000"/>
              </a:lnSpc>
            </a:pPr>
            <a:r>
              <a:rPr lang="en-US" altLang="en-US"/>
              <a:t>#1 Source of Buyers</a:t>
            </a:r>
          </a:p>
          <a:p>
            <a:pPr>
              <a:lnSpc>
                <a:spcPct val="135000"/>
              </a:lnSpc>
            </a:pPr>
            <a:endParaRPr lang="en-US" altLang="en-US"/>
          </a:p>
          <a:p>
            <a:pPr>
              <a:lnSpc>
                <a:spcPct val="135000"/>
              </a:lnSpc>
            </a:pPr>
            <a:r>
              <a:rPr lang="en-US" altLang="en-US"/>
              <a:t>Relocation Buyers</a:t>
            </a:r>
          </a:p>
          <a:p>
            <a:pPr>
              <a:lnSpc>
                <a:spcPct val="135000"/>
              </a:lnSpc>
            </a:pPr>
            <a:endParaRPr lang="en-US" altLang="en-US"/>
          </a:p>
          <a:p>
            <a:pPr>
              <a:lnSpc>
                <a:spcPct val="135000"/>
              </a:lnSpc>
            </a:pPr>
            <a:r>
              <a:rPr lang="en-US" altLang="en-US"/>
              <a:t>Broker Network</a:t>
            </a:r>
          </a:p>
          <a:p>
            <a:pPr>
              <a:lnSpc>
                <a:spcPct val="135000"/>
              </a:lnSpc>
            </a:pPr>
            <a:endParaRPr lang="en-US" altLang="en-US"/>
          </a:p>
          <a:p>
            <a:pPr>
              <a:lnSpc>
                <a:spcPct val="135000"/>
              </a:lnSpc>
            </a:pPr>
            <a:r>
              <a:rPr lang="en-US" altLang="en-US"/>
              <a:t>CNHS</a:t>
            </a:r>
            <a:r>
              <a:rPr lang="en-US" altLang="en-US" baseline="30000"/>
              <a:t>TM</a:t>
            </a:r>
            <a:r>
              <a:rPr lang="en-US" altLang="en-US"/>
              <a:t> Marketing Program</a:t>
            </a:r>
          </a:p>
        </p:txBody>
      </p:sp>
      <p:pic>
        <p:nvPicPr>
          <p:cNvPr id="33801" name="Picture 9" descr="D:\POWERPOINT Product\Photos\Blueprint\Photos - BLUEPRINT 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1175"/>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75" fill="hold"/>
                                        <p:tgtEl>
                                          <p:spTgt spid="33794"/>
                                        </p:tgtEl>
                                        <p:attrNameLst>
                                          <p:attrName>ppt_x</p:attrName>
                                        </p:attrNameLst>
                                      </p:cBhvr>
                                      <p:tavLst>
                                        <p:tav tm="0">
                                          <p:val>
                                            <p:strVal val="1+#ppt_w/2"/>
                                          </p:val>
                                        </p:tav>
                                        <p:tav tm="100000">
                                          <p:val>
                                            <p:strVal val="#ppt_x"/>
                                          </p:val>
                                        </p:tav>
                                      </p:tavLst>
                                    </p:anim>
                                    <p:anim calcmode="lin" valueType="num">
                                      <p:cBhvr additive="base">
                                        <p:cTn id="8" dur="75" fill="hold"/>
                                        <p:tgtEl>
                                          <p:spTgt spid="3379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3795">
                                            <p:txEl>
                                              <p:pRg st="0" end="0"/>
                                            </p:txEl>
                                          </p:spTgt>
                                        </p:tgtEl>
                                        <p:attrNameLst>
                                          <p:attrName>style.visibility</p:attrName>
                                        </p:attrNameLst>
                                      </p:cBhvr>
                                      <p:to>
                                        <p:strVal val="visible"/>
                                      </p:to>
                                    </p:set>
                                    <p:anim calcmode="lin" valueType="num">
                                      <p:cBhvr additive="base">
                                        <p:cTn id="13" dur="500" fill="hold"/>
                                        <p:tgtEl>
                                          <p:spTgt spid="3379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3795">
                                            <p:txEl>
                                              <p:pRg st="2" end="2"/>
                                            </p:txEl>
                                          </p:spTgt>
                                        </p:tgtEl>
                                        <p:attrNameLst>
                                          <p:attrName>style.visibility</p:attrName>
                                        </p:attrNameLst>
                                      </p:cBhvr>
                                      <p:to>
                                        <p:strVal val="visible"/>
                                      </p:to>
                                    </p:set>
                                    <p:anim calcmode="lin" valueType="num">
                                      <p:cBhvr additive="base">
                                        <p:cTn id="19" dur="500" fill="hold"/>
                                        <p:tgtEl>
                                          <p:spTgt spid="3379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37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3795">
                                            <p:txEl>
                                              <p:pRg st="4" end="4"/>
                                            </p:txEl>
                                          </p:spTgt>
                                        </p:tgtEl>
                                        <p:attrNameLst>
                                          <p:attrName>style.visibility</p:attrName>
                                        </p:attrNameLst>
                                      </p:cBhvr>
                                      <p:to>
                                        <p:strVal val="visible"/>
                                      </p:to>
                                    </p:set>
                                    <p:anim calcmode="lin" valueType="num">
                                      <p:cBhvr additive="base">
                                        <p:cTn id="25" dur="500" fill="hold"/>
                                        <p:tgtEl>
                                          <p:spTgt spid="3379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37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3795">
                                            <p:txEl>
                                              <p:pRg st="6" end="6"/>
                                            </p:txEl>
                                          </p:spTgt>
                                        </p:tgtEl>
                                        <p:attrNameLst>
                                          <p:attrName>style.visibility</p:attrName>
                                        </p:attrNameLst>
                                      </p:cBhvr>
                                      <p:to>
                                        <p:strVal val="visible"/>
                                      </p:to>
                                    </p:set>
                                    <p:anim calcmode="lin" valueType="num">
                                      <p:cBhvr additive="base">
                                        <p:cTn id="31" dur="500" fill="hold"/>
                                        <p:tgtEl>
                                          <p:spTgt spid="33795">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379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4818" name="Rectangle 2"/>
          <p:cNvSpPr>
            <a:spLocks noGrp="1" noChangeArrowheads="1"/>
          </p:cNvSpPr>
          <p:nvPr>
            <p:ph type="title"/>
          </p:nvPr>
        </p:nvSpPr>
        <p:spPr/>
        <p:txBody>
          <a:bodyPr/>
          <a:lstStyle/>
          <a:p>
            <a:r>
              <a:rPr lang="en-US" altLang="en-US"/>
              <a:t>Registered Builder Program Brings Easier Sales</a:t>
            </a:r>
          </a:p>
        </p:txBody>
      </p:sp>
      <p:sp>
        <p:nvSpPr>
          <p:cNvPr id="34819" name="Rectangle 3"/>
          <p:cNvSpPr>
            <a:spLocks noGrp="1" noChangeArrowheads="1"/>
          </p:cNvSpPr>
          <p:nvPr>
            <p:ph type="body" idx="1"/>
          </p:nvPr>
        </p:nvSpPr>
        <p:spPr>
          <a:xfrm>
            <a:off x="2743200" y="990600"/>
            <a:ext cx="5791200" cy="5257800"/>
          </a:xfrm>
        </p:spPr>
        <p:txBody>
          <a:bodyPr/>
          <a:lstStyle/>
          <a:p>
            <a:pPr>
              <a:lnSpc>
                <a:spcPct val="130000"/>
              </a:lnSpc>
            </a:pPr>
            <a:r>
              <a:rPr lang="en-US" altLang="en-US"/>
              <a:t>Third Party Support</a:t>
            </a:r>
          </a:p>
          <a:p>
            <a:pPr>
              <a:lnSpc>
                <a:spcPct val="130000"/>
              </a:lnSpc>
            </a:pPr>
            <a:endParaRPr lang="en-US" altLang="en-US"/>
          </a:p>
          <a:p>
            <a:pPr>
              <a:lnSpc>
                <a:spcPct val="130000"/>
              </a:lnSpc>
            </a:pPr>
            <a:r>
              <a:rPr lang="en-US" altLang="en-US"/>
              <a:t>Pre-Qualified Buyers</a:t>
            </a:r>
          </a:p>
          <a:p>
            <a:pPr>
              <a:lnSpc>
                <a:spcPct val="130000"/>
              </a:lnSpc>
            </a:pPr>
            <a:endParaRPr lang="en-US" altLang="en-US"/>
          </a:p>
          <a:p>
            <a:pPr>
              <a:lnSpc>
                <a:spcPct val="130000"/>
              </a:lnSpc>
            </a:pPr>
            <a:r>
              <a:rPr lang="en-US" altLang="en-US"/>
              <a:t>Better Prepared Buyers</a:t>
            </a:r>
          </a:p>
          <a:p>
            <a:pPr>
              <a:lnSpc>
                <a:spcPct val="130000"/>
              </a:lnSpc>
            </a:pPr>
            <a:endParaRPr lang="en-US" altLang="en-US"/>
          </a:p>
          <a:p>
            <a:pPr>
              <a:lnSpc>
                <a:spcPct val="130000"/>
              </a:lnSpc>
            </a:pPr>
            <a:r>
              <a:rPr lang="en-US" altLang="en-US"/>
              <a:t>Help Selling Existing Home</a:t>
            </a:r>
          </a:p>
          <a:p>
            <a:pPr>
              <a:lnSpc>
                <a:spcPct val="130000"/>
              </a:lnSpc>
            </a:pPr>
            <a:endParaRPr lang="en-US" altLang="en-US"/>
          </a:p>
          <a:p>
            <a:pPr>
              <a:lnSpc>
                <a:spcPct val="130000"/>
              </a:lnSpc>
            </a:pPr>
            <a:r>
              <a:rPr lang="en-US" altLang="en-US"/>
              <a:t>Assist in Financing</a:t>
            </a:r>
          </a:p>
        </p:txBody>
      </p:sp>
      <p:pic>
        <p:nvPicPr>
          <p:cNvPr id="34825" name="Picture 9" descr="D:\POWERPOINT Product\Photos\Blueprint\Photos - BLUEPRINT 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5938"/>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75" fill="hold"/>
                                        <p:tgtEl>
                                          <p:spTgt spid="34818"/>
                                        </p:tgtEl>
                                        <p:attrNameLst>
                                          <p:attrName>ppt_x</p:attrName>
                                        </p:attrNameLst>
                                      </p:cBhvr>
                                      <p:tavLst>
                                        <p:tav tm="0">
                                          <p:val>
                                            <p:strVal val="1+#ppt_w/2"/>
                                          </p:val>
                                        </p:tav>
                                        <p:tav tm="100000">
                                          <p:val>
                                            <p:strVal val="#ppt_x"/>
                                          </p:val>
                                        </p:tav>
                                      </p:tavLst>
                                    </p:anim>
                                    <p:anim calcmode="lin" valueType="num">
                                      <p:cBhvr additive="base">
                                        <p:cTn id="8" dur="75" fill="hold"/>
                                        <p:tgtEl>
                                          <p:spTgt spid="348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 calcmode="lin" valueType="num">
                                      <p:cBhvr additive="base">
                                        <p:cTn id="13" dur="500" fill="hold"/>
                                        <p:tgtEl>
                                          <p:spTgt spid="3481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4819">
                                            <p:txEl>
                                              <p:pRg st="4" end="4"/>
                                            </p:txEl>
                                          </p:spTgt>
                                        </p:tgtEl>
                                        <p:attrNameLst>
                                          <p:attrName>style.visibility</p:attrName>
                                        </p:attrNameLst>
                                      </p:cBhvr>
                                      <p:to>
                                        <p:strVal val="visible"/>
                                      </p:to>
                                    </p:set>
                                    <p:anim calcmode="lin" valueType="num">
                                      <p:cBhvr additive="base">
                                        <p:cTn id="25" dur="500" fill="hold"/>
                                        <p:tgtEl>
                                          <p:spTgt spid="34819">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48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4819">
                                            <p:txEl>
                                              <p:pRg st="6" end="6"/>
                                            </p:txEl>
                                          </p:spTgt>
                                        </p:tgtEl>
                                        <p:attrNameLst>
                                          <p:attrName>style.visibility</p:attrName>
                                        </p:attrNameLst>
                                      </p:cBhvr>
                                      <p:to>
                                        <p:strVal val="visible"/>
                                      </p:to>
                                    </p:set>
                                    <p:anim calcmode="lin" valueType="num">
                                      <p:cBhvr additive="base">
                                        <p:cTn id="31" dur="500" fill="hold"/>
                                        <p:tgtEl>
                                          <p:spTgt spid="34819">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48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4819">
                                            <p:txEl>
                                              <p:pRg st="8" end="8"/>
                                            </p:txEl>
                                          </p:spTgt>
                                        </p:tgtEl>
                                        <p:attrNameLst>
                                          <p:attrName>style.visibility</p:attrName>
                                        </p:attrNameLst>
                                      </p:cBhvr>
                                      <p:to>
                                        <p:strVal val="visible"/>
                                      </p:to>
                                    </p:set>
                                    <p:anim calcmode="lin" valueType="num">
                                      <p:cBhvr additive="base">
                                        <p:cTn id="37" dur="500" fill="hold"/>
                                        <p:tgtEl>
                                          <p:spTgt spid="34819">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481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5842" name="Rectangle 2"/>
          <p:cNvSpPr>
            <a:spLocks noGrp="1" noChangeArrowheads="1"/>
          </p:cNvSpPr>
          <p:nvPr>
            <p:ph type="title"/>
          </p:nvPr>
        </p:nvSpPr>
        <p:spPr/>
        <p:txBody>
          <a:bodyPr/>
          <a:lstStyle/>
          <a:p>
            <a:r>
              <a:rPr lang="en-US" altLang="en-US"/>
              <a:t>Registered Builder Program Brings Time Savings</a:t>
            </a:r>
          </a:p>
        </p:txBody>
      </p:sp>
      <p:sp>
        <p:nvSpPr>
          <p:cNvPr id="35843" name="Rectangle 3"/>
          <p:cNvSpPr>
            <a:spLocks noGrp="1" noChangeArrowheads="1"/>
          </p:cNvSpPr>
          <p:nvPr>
            <p:ph type="body" idx="1"/>
          </p:nvPr>
        </p:nvSpPr>
        <p:spPr>
          <a:xfrm>
            <a:off x="2743200" y="990600"/>
            <a:ext cx="5791200" cy="5257800"/>
          </a:xfrm>
        </p:spPr>
        <p:txBody>
          <a:bodyPr/>
          <a:lstStyle/>
          <a:p>
            <a:pPr>
              <a:lnSpc>
                <a:spcPct val="130000"/>
              </a:lnSpc>
            </a:pPr>
            <a:r>
              <a:rPr lang="en-US" altLang="en-US" sz="2200"/>
              <a:t>Use of Organizational Forms &amp; Checklists</a:t>
            </a:r>
          </a:p>
          <a:p>
            <a:pPr>
              <a:lnSpc>
                <a:spcPct val="130000"/>
              </a:lnSpc>
            </a:pPr>
            <a:endParaRPr lang="en-US" altLang="en-US" sz="2200"/>
          </a:p>
          <a:p>
            <a:pPr>
              <a:lnSpc>
                <a:spcPct val="130000"/>
              </a:lnSpc>
            </a:pPr>
            <a:r>
              <a:rPr lang="en-US" altLang="en-US" sz="2200"/>
              <a:t>Assistance in Organizing Selections</a:t>
            </a:r>
          </a:p>
          <a:p>
            <a:pPr>
              <a:lnSpc>
                <a:spcPct val="130000"/>
              </a:lnSpc>
            </a:pPr>
            <a:endParaRPr lang="en-US" altLang="en-US" sz="2200"/>
          </a:p>
          <a:p>
            <a:pPr>
              <a:lnSpc>
                <a:spcPct val="130000"/>
              </a:lnSpc>
            </a:pPr>
            <a:r>
              <a:rPr lang="en-US" altLang="en-US" sz="2200"/>
              <a:t>Assistance in Closing</a:t>
            </a:r>
          </a:p>
          <a:p>
            <a:pPr>
              <a:lnSpc>
                <a:spcPct val="130000"/>
              </a:lnSpc>
            </a:pPr>
            <a:endParaRPr lang="en-US" altLang="en-US" sz="2200"/>
          </a:p>
          <a:p>
            <a:pPr>
              <a:lnSpc>
                <a:spcPct val="130000"/>
              </a:lnSpc>
            </a:pPr>
            <a:r>
              <a:rPr lang="en-US" altLang="en-US" sz="2200"/>
              <a:t>Less Time Marketing and Prospecting</a:t>
            </a:r>
          </a:p>
          <a:p>
            <a:pPr>
              <a:lnSpc>
                <a:spcPct val="130000"/>
              </a:lnSpc>
            </a:pPr>
            <a:endParaRPr lang="en-US" altLang="en-US" sz="2200"/>
          </a:p>
          <a:p>
            <a:pPr>
              <a:lnSpc>
                <a:spcPct val="130000"/>
              </a:lnSpc>
            </a:pPr>
            <a:r>
              <a:rPr lang="en-US" altLang="en-US" sz="2200"/>
              <a:t>Less Time Educating Buyers</a:t>
            </a:r>
          </a:p>
        </p:txBody>
      </p:sp>
      <p:pic>
        <p:nvPicPr>
          <p:cNvPr id="35849" name="Picture 9" descr="D:\POWERPOINT Product\Photos\Blueprint\Photos - BLUEPRINT 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5938"/>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75" fill="hold"/>
                                        <p:tgtEl>
                                          <p:spTgt spid="35842"/>
                                        </p:tgtEl>
                                        <p:attrNameLst>
                                          <p:attrName>ppt_x</p:attrName>
                                        </p:attrNameLst>
                                      </p:cBhvr>
                                      <p:tavLst>
                                        <p:tav tm="0">
                                          <p:val>
                                            <p:strVal val="1+#ppt_w/2"/>
                                          </p:val>
                                        </p:tav>
                                        <p:tav tm="100000">
                                          <p:val>
                                            <p:strVal val="#ppt_x"/>
                                          </p:val>
                                        </p:tav>
                                      </p:tavLst>
                                    </p:anim>
                                    <p:anim calcmode="lin" valueType="num">
                                      <p:cBhvr additive="base">
                                        <p:cTn id="8" dur="75" fill="hold"/>
                                        <p:tgtEl>
                                          <p:spTgt spid="358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5843">
                                            <p:txEl>
                                              <p:pRg st="0" end="0"/>
                                            </p:txEl>
                                          </p:spTgt>
                                        </p:tgtEl>
                                        <p:attrNameLst>
                                          <p:attrName>style.visibility</p:attrName>
                                        </p:attrNameLst>
                                      </p:cBhvr>
                                      <p:to>
                                        <p:strVal val="visible"/>
                                      </p:to>
                                    </p:set>
                                    <p:anim calcmode="lin" valueType="num">
                                      <p:cBhvr additive="base">
                                        <p:cTn id="13" dur="500" fill="hold"/>
                                        <p:tgtEl>
                                          <p:spTgt spid="3584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5843">
                                            <p:txEl>
                                              <p:pRg st="4" end="4"/>
                                            </p:txEl>
                                          </p:spTgt>
                                        </p:tgtEl>
                                        <p:attrNameLst>
                                          <p:attrName>style.visibility</p:attrName>
                                        </p:attrNameLst>
                                      </p:cBhvr>
                                      <p:to>
                                        <p:strVal val="visible"/>
                                      </p:to>
                                    </p:set>
                                    <p:anim calcmode="lin" valueType="num">
                                      <p:cBhvr additive="base">
                                        <p:cTn id="25" dur="500" fill="hold"/>
                                        <p:tgtEl>
                                          <p:spTgt spid="3584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5843">
                                            <p:txEl>
                                              <p:pRg st="6" end="6"/>
                                            </p:txEl>
                                          </p:spTgt>
                                        </p:tgtEl>
                                        <p:attrNameLst>
                                          <p:attrName>style.visibility</p:attrName>
                                        </p:attrNameLst>
                                      </p:cBhvr>
                                      <p:to>
                                        <p:strVal val="visible"/>
                                      </p:to>
                                    </p:set>
                                    <p:anim calcmode="lin" valueType="num">
                                      <p:cBhvr additive="base">
                                        <p:cTn id="31" dur="500" fill="hold"/>
                                        <p:tgtEl>
                                          <p:spTgt spid="35843">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58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5843">
                                            <p:txEl>
                                              <p:pRg st="8" end="8"/>
                                            </p:txEl>
                                          </p:spTgt>
                                        </p:tgtEl>
                                        <p:attrNameLst>
                                          <p:attrName>style.visibility</p:attrName>
                                        </p:attrNameLst>
                                      </p:cBhvr>
                                      <p:to>
                                        <p:strVal val="visible"/>
                                      </p:to>
                                    </p:set>
                                    <p:anim calcmode="lin" valueType="num">
                                      <p:cBhvr additive="base">
                                        <p:cTn id="37" dur="500" fill="hold"/>
                                        <p:tgtEl>
                                          <p:spTgt spid="35843">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58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8434" name="Rectangle 2"/>
          <p:cNvSpPr>
            <a:spLocks noGrp="1" noChangeArrowheads="1"/>
          </p:cNvSpPr>
          <p:nvPr>
            <p:ph type="title"/>
          </p:nvPr>
        </p:nvSpPr>
        <p:spPr/>
        <p:txBody>
          <a:bodyPr/>
          <a:lstStyle/>
          <a:p>
            <a:r>
              <a:rPr lang="en-US" altLang="en-US"/>
              <a:t>Sales and Marketing Subcontractor</a:t>
            </a:r>
          </a:p>
        </p:txBody>
      </p:sp>
      <p:sp>
        <p:nvSpPr>
          <p:cNvPr id="18435" name="Rectangle 3"/>
          <p:cNvSpPr>
            <a:spLocks noGrp="1" noChangeArrowheads="1"/>
          </p:cNvSpPr>
          <p:nvPr>
            <p:ph type="body" idx="1"/>
          </p:nvPr>
        </p:nvSpPr>
        <p:spPr>
          <a:xfrm>
            <a:off x="2743200" y="990600"/>
            <a:ext cx="5791200" cy="5257800"/>
          </a:xfrm>
        </p:spPr>
        <p:txBody>
          <a:bodyPr/>
          <a:lstStyle/>
          <a:p>
            <a:pPr>
              <a:lnSpc>
                <a:spcPct val="90000"/>
              </a:lnSpc>
            </a:pPr>
            <a:r>
              <a:rPr lang="en-US" altLang="en-US"/>
              <a:t>Specialize in All Aspects of Residential Sales and Marketing</a:t>
            </a:r>
          </a:p>
          <a:p>
            <a:pPr>
              <a:lnSpc>
                <a:spcPct val="90000"/>
              </a:lnSpc>
            </a:pPr>
            <a:endParaRPr lang="en-US" altLang="en-US"/>
          </a:p>
          <a:p>
            <a:pPr>
              <a:lnSpc>
                <a:spcPct val="90000"/>
              </a:lnSpc>
            </a:pPr>
            <a:r>
              <a:rPr lang="en-US" altLang="en-US"/>
              <a:t>Determine the Best Marketing Strategies</a:t>
            </a:r>
          </a:p>
          <a:p>
            <a:pPr>
              <a:lnSpc>
                <a:spcPct val="90000"/>
              </a:lnSpc>
            </a:pPr>
            <a:endParaRPr lang="en-US" altLang="en-US"/>
          </a:p>
          <a:p>
            <a:pPr>
              <a:lnSpc>
                <a:spcPct val="90000"/>
              </a:lnSpc>
            </a:pPr>
            <a:r>
              <a:rPr lang="en-US" altLang="en-US"/>
              <a:t>Identify the Best Marketing Materials</a:t>
            </a:r>
          </a:p>
          <a:p>
            <a:pPr>
              <a:lnSpc>
                <a:spcPct val="90000"/>
              </a:lnSpc>
            </a:pPr>
            <a:endParaRPr lang="en-US" altLang="en-US"/>
          </a:p>
          <a:p>
            <a:pPr>
              <a:lnSpc>
                <a:spcPct val="90000"/>
              </a:lnSpc>
            </a:pPr>
            <a:r>
              <a:rPr lang="en-US" altLang="en-US"/>
              <a:t>Buy Marketing Wholesale</a:t>
            </a:r>
          </a:p>
          <a:p>
            <a:pPr>
              <a:lnSpc>
                <a:spcPct val="90000"/>
              </a:lnSpc>
            </a:pPr>
            <a:endParaRPr lang="en-US" altLang="en-US"/>
          </a:p>
          <a:p>
            <a:pPr>
              <a:lnSpc>
                <a:spcPct val="90000"/>
              </a:lnSpc>
            </a:pPr>
            <a:r>
              <a:rPr lang="en-US" altLang="en-US"/>
              <a:t>Provide Highest Quality</a:t>
            </a:r>
            <a:br>
              <a:rPr lang="en-US" altLang="en-US"/>
            </a:br>
            <a:r>
              <a:rPr lang="en-US" altLang="en-US"/>
              <a:t>and Lowest Costs</a:t>
            </a:r>
          </a:p>
        </p:txBody>
      </p:sp>
      <p:pic>
        <p:nvPicPr>
          <p:cNvPr id="18453" name="Picture 21" descr="D:\POWERPOINT Product\Photos\Blueprint\Photos - BLUEPRINT 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5938"/>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75" fill="hold"/>
                                        <p:tgtEl>
                                          <p:spTgt spid="18434"/>
                                        </p:tgtEl>
                                        <p:attrNameLst>
                                          <p:attrName>ppt_x</p:attrName>
                                        </p:attrNameLst>
                                      </p:cBhvr>
                                      <p:tavLst>
                                        <p:tav tm="0">
                                          <p:val>
                                            <p:strVal val="1+#ppt_w/2"/>
                                          </p:val>
                                        </p:tav>
                                        <p:tav tm="100000">
                                          <p:val>
                                            <p:strVal val="#ppt_x"/>
                                          </p:val>
                                        </p:tav>
                                      </p:tavLst>
                                    </p:anim>
                                    <p:anim calcmode="lin" valueType="num">
                                      <p:cBhvr additive="base">
                                        <p:cTn id="8" dur="75"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8435">
                                            <p:txEl>
                                              <p:pRg st="2" end="2"/>
                                            </p:txEl>
                                          </p:spTgt>
                                        </p:tgtEl>
                                        <p:attrNameLst>
                                          <p:attrName>style.visibility</p:attrName>
                                        </p:attrNameLst>
                                      </p:cBhvr>
                                      <p:to>
                                        <p:strVal val="visible"/>
                                      </p:to>
                                    </p:set>
                                    <p:anim calcmode="lin" valueType="num">
                                      <p:cBhvr additive="base">
                                        <p:cTn id="19" dur="500" fill="hold"/>
                                        <p:tgtEl>
                                          <p:spTgt spid="1843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435">
                                            <p:txEl>
                                              <p:pRg st="4" end="4"/>
                                            </p:txEl>
                                          </p:spTgt>
                                        </p:tgtEl>
                                        <p:attrNameLst>
                                          <p:attrName>style.visibility</p:attrName>
                                        </p:attrNameLst>
                                      </p:cBhvr>
                                      <p:to>
                                        <p:strVal val="visible"/>
                                      </p:to>
                                    </p:set>
                                    <p:anim calcmode="lin" valueType="num">
                                      <p:cBhvr additive="base">
                                        <p:cTn id="25" dur="500" fill="hold"/>
                                        <p:tgtEl>
                                          <p:spTgt spid="1843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8435">
                                            <p:txEl>
                                              <p:pRg st="6" end="6"/>
                                            </p:txEl>
                                          </p:spTgt>
                                        </p:tgtEl>
                                        <p:attrNameLst>
                                          <p:attrName>style.visibility</p:attrName>
                                        </p:attrNameLst>
                                      </p:cBhvr>
                                      <p:to>
                                        <p:strVal val="visible"/>
                                      </p:to>
                                    </p:set>
                                    <p:anim calcmode="lin" valueType="num">
                                      <p:cBhvr additive="base">
                                        <p:cTn id="31" dur="500" fill="hold"/>
                                        <p:tgtEl>
                                          <p:spTgt spid="18435">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843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8435">
                                            <p:txEl>
                                              <p:pRg st="8" end="8"/>
                                            </p:txEl>
                                          </p:spTgt>
                                        </p:tgtEl>
                                        <p:attrNameLst>
                                          <p:attrName>style.visibility</p:attrName>
                                        </p:attrNameLst>
                                      </p:cBhvr>
                                      <p:to>
                                        <p:strVal val="visible"/>
                                      </p:to>
                                    </p:set>
                                    <p:anim calcmode="lin" valueType="num">
                                      <p:cBhvr additive="base">
                                        <p:cTn id="37" dur="500" fill="hold"/>
                                        <p:tgtEl>
                                          <p:spTgt spid="18435">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84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36866" name="Rectangle 2"/>
          <p:cNvSpPr>
            <a:spLocks noGrp="1" noChangeArrowheads="1"/>
          </p:cNvSpPr>
          <p:nvPr>
            <p:ph type="title"/>
          </p:nvPr>
        </p:nvSpPr>
        <p:spPr/>
        <p:txBody>
          <a:bodyPr/>
          <a:lstStyle/>
          <a:p>
            <a:r>
              <a:rPr lang="en-US" altLang="en-US"/>
              <a:t>Registered Builder Program Brings Cost Savings</a:t>
            </a:r>
          </a:p>
        </p:txBody>
      </p:sp>
      <p:sp>
        <p:nvSpPr>
          <p:cNvPr id="36867" name="Rectangle 3"/>
          <p:cNvSpPr>
            <a:spLocks noGrp="1" noChangeArrowheads="1"/>
          </p:cNvSpPr>
          <p:nvPr>
            <p:ph type="body" idx="1"/>
          </p:nvPr>
        </p:nvSpPr>
        <p:spPr>
          <a:xfrm>
            <a:off x="2743200" y="990600"/>
            <a:ext cx="5791200" cy="5257800"/>
          </a:xfrm>
        </p:spPr>
        <p:txBody>
          <a:bodyPr/>
          <a:lstStyle/>
          <a:p>
            <a:pPr>
              <a:lnSpc>
                <a:spcPct val="120000"/>
              </a:lnSpc>
            </a:pPr>
            <a:r>
              <a:rPr lang="en-US" altLang="en-US" sz="2200"/>
              <a:t>Less Total Sales and Marketing Expense</a:t>
            </a:r>
          </a:p>
          <a:p>
            <a:pPr>
              <a:lnSpc>
                <a:spcPct val="120000"/>
              </a:lnSpc>
            </a:pPr>
            <a:endParaRPr lang="en-US" altLang="en-US" sz="2200"/>
          </a:p>
          <a:p>
            <a:pPr>
              <a:lnSpc>
                <a:spcPct val="120000"/>
              </a:lnSpc>
            </a:pPr>
            <a:r>
              <a:rPr lang="en-US" altLang="en-US" sz="2200"/>
              <a:t>Less Gamble on Marketing Effectiveness</a:t>
            </a:r>
          </a:p>
          <a:p>
            <a:pPr>
              <a:lnSpc>
                <a:spcPct val="120000"/>
              </a:lnSpc>
            </a:pPr>
            <a:endParaRPr lang="en-US" altLang="en-US" sz="2200"/>
          </a:p>
          <a:p>
            <a:pPr>
              <a:lnSpc>
                <a:spcPct val="120000"/>
              </a:lnSpc>
            </a:pPr>
            <a:r>
              <a:rPr lang="en-US" altLang="en-US" sz="2200"/>
              <a:t>Pay Commission Only if Sale Occurs</a:t>
            </a:r>
          </a:p>
          <a:p>
            <a:pPr>
              <a:lnSpc>
                <a:spcPct val="120000"/>
              </a:lnSpc>
            </a:pPr>
            <a:endParaRPr lang="en-US" altLang="en-US" sz="2200"/>
          </a:p>
          <a:p>
            <a:pPr>
              <a:lnSpc>
                <a:spcPct val="120000"/>
              </a:lnSpc>
            </a:pPr>
            <a:r>
              <a:rPr lang="en-US" altLang="en-US" sz="2200"/>
              <a:t>Sales Commission Pre-Determined</a:t>
            </a:r>
          </a:p>
          <a:p>
            <a:pPr>
              <a:lnSpc>
                <a:spcPct val="120000"/>
              </a:lnSpc>
            </a:pPr>
            <a:endParaRPr lang="en-US" altLang="en-US" sz="2200"/>
          </a:p>
          <a:p>
            <a:pPr>
              <a:lnSpc>
                <a:spcPct val="120000"/>
              </a:lnSpc>
            </a:pPr>
            <a:r>
              <a:rPr lang="en-US" altLang="en-US" sz="2200"/>
              <a:t>Faster Sales of Market Homes</a:t>
            </a:r>
          </a:p>
        </p:txBody>
      </p:sp>
      <p:pic>
        <p:nvPicPr>
          <p:cNvPr id="36871" name="Picture 7" descr="D:\POWERPOINT Product\Photos\Blueprint\Photos - BLUEPRINT 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5938"/>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75" fill="hold"/>
                                        <p:tgtEl>
                                          <p:spTgt spid="36866"/>
                                        </p:tgtEl>
                                        <p:attrNameLst>
                                          <p:attrName>ppt_x</p:attrName>
                                        </p:attrNameLst>
                                      </p:cBhvr>
                                      <p:tavLst>
                                        <p:tav tm="0">
                                          <p:val>
                                            <p:strVal val="1+#ppt_w/2"/>
                                          </p:val>
                                        </p:tav>
                                        <p:tav tm="100000">
                                          <p:val>
                                            <p:strVal val="#ppt_x"/>
                                          </p:val>
                                        </p:tav>
                                      </p:tavLst>
                                    </p:anim>
                                    <p:anim calcmode="lin" valueType="num">
                                      <p:cBhvr additive="base">
                                        <p:cTn id="8" dur="75"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6867">
                                            <p:txEl>
                                              <p:pRg st="0" end="0"/>
                                            </p:txEl>
                                          </p:spTgt>
                                        </p:tgtEl>
                                        <p:attrNameLst>
                                          <p:attrName>style.visibility</p:attrName>
                                        </p:attrNameLst>
                                      </p:cBhvr>
                                      <p:to>
                                        <p:strVal val="visible"/>
                                      </p:to>
                                    </p:set>
                                    <p:anim calcmode="lin" valueType="num">
                                      <p:cBhvr additive="base">
                                        <p:cTn id="13" dur="500" fill="hold"/>
                                        <p:tgtEl>
                                          <p:spTgt spid="3686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6867">
                                            <p:txEl>
                                              <p:pRg st="4" end="4"/>
                                            </p:txEl>
                                          </p:spTgt>
                                        </p:tgtEl>
                                        <p:attrNameLst>
                                          <p:attrName>style.visibility</p:attrName>
                                        </p:attrNameLst>
                                      </p:cBhvr>
                                      <p:to>
                                        <p:strVal val="visible"/>
                                      </p:to>
                                    </p:set>
                                    <p:anim calcmode="lin" valueType="num">
                                      <p:cBhvr additive="base">
                                        <p:cTn id="25" dur="500" fill="hold"/>
                                        <p:tgtEl>
                                          <p:spTgt spid="36867">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6867">
                                            <p:txEl>
                                              <p:pRg st="6" end="6"/>
                                            </p:txEl>
                                          </p:spTgt>
                                        </p:tgtEl>
                                        <p:attrNameLst>
                                          <p:attrName>style.visibility</p:attrName>
                                        </p:attrNameLst>
                                      </p:cBhvr>
                                      <p:to>
                                        <p:strVal val="visible"/>
                                      </p:to>
                                    </p:set>
                                    <p:anim calcmode="lin" valueType="num">
                                      <p:cBhvr additive="base">
                                        <p:cTn id="31" dur="500" fill="hold"/>
                                        <p:tgtEl>
                                          <p:spTgt spid="36867">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686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6867">
                                            <p:txEl>
                                              <p:pRg st="8" end="8"/>
                                            </p:txEl>
                                          </p:spTgt>
                                        </p:tgtEl>
                                        <p:attrNameLst>
                                          <p:attrName>style.visibility</p:attrName>
                                        </p:attrNameLst>
                                      </p:cBhvr>
                                      <p:to>
                                        <p:strVal val="visible"/>
                                      </p:to>
                                    </p:set>
                                    <p:anim calcmode="lin" valueType="num">
                                      <p:cBhvr additive="base">
                                        <p:cTn id="37" dur="500" fill="hold"/>
                                        <p:tgtEl>
                                          <p:spTgt spid="36867">
                                            <p:txEl>
                                              <p:pRg st="8" end="8"/>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686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CNHS – YOUR BROKER NAME – YOUR CITY, STATE</a:t>
            </a:r>
          </a:p>
        </p:txBody>
      </p:sp>
      <p:sp>
        <p:nvSpPr>
          <p:cNvPr id="43010" name="Rectangle 2"/>
          <p:cNvSpPr>
            <a:spLocks noGrp="1" noChangeArrowheads="1"/>
          </p:cNvSpPr>
          <p:nvPr>
            <p:ph type="title"/>
          </p:nvPr>
        </p:nvSpPr>
        <p:spPr/>
        <p:txBody>
          <a:bodyPr/>
          <a:lstStyle/>
          <a:p>
            <a:endParaRPr lang="en-US" altLang="en-US"/>
          </a:p>
        </p:txBody>
      </p:sp>
      <p:sp>
        <p:nvSpPr>
          <p:cNvPr id="43011" name="Rectangle 3"/>
          <p:cNvSpPr>
            <a:spLocks noGrp="1" noChangeArrowheads="1"/>
          </p:cNvSpPr>
          <p:nvPr>
            <p:ph type="body" idx="1"/>
          </p:nvPr>
        </p:nvSpPr>
        <p:spPr/>
        <p:txBody>
          <a:bodyPr/>
          <a:lstStyle/>
          <a:p>
            <a:endParaRPr lang="en-US" altLang="en-US"/>
          </a:p>
        </p:txBody>
      </p:sp>
    </p:spTree>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19458" name="Rectangle 2"/>
          <p:cNvSpPr>
            <a:spLocks noGrp="1" noChangeArrowheads="1"/>
          </p:cNvSpPr>
          <p:nvPr>
            <p:ph type="title"/>
          </p:nvPr>
        </p:nvSpPr>
        <p:spPr/>
        <p:txBody>
          <a:bodyPr/>
          <a:lstStyle/>
          <a:p>
            <a:r>
              <a:rPr lang="en-US" altLang="en-US"/>
              <a:t>Evolution in the Marketing of New Homes</a:t>
            </a:r>
          </a:p>
        </p:txBody>
      </p:sp>
      <p:sp>
        <p:nvSpPr>
          <p:cNvPr id="19459" name="Rectangle 3"/>
          <p:cNvSpPr>
            <a:spLocks noGrp="1" noChangeArrowheads="1"/>
          </p:cNvSpPr>
          <p:nvPr>
            <p:ph type="body" idx="1"/>
          </p:nvPr>
        </p:nvSpPr>
        <p:spPr>
          <a:xfrm>
            <a:off x="2743200" y="1066800"/>
            <a:ext cx="5791200" cy="5181600"/>
          </a:xfrm>
        </p:spPr>
        <p:txBody>
          <a:bodyPr/>
          <a:lstStyle/>
          <a:p>
            <a:pPr>
              <a:lnSpc>
                <a:spcPct val="150000"/>
              </a:lnSpc>
            </a:pPr>
            <a:r>
              <a:rPr lang="en-US" altLang="en-US" sz="2500"/>
              <a:t>Demand-Driven</a:t>
            </a:r>
          </a:p>
          <a:p>
            <a:pPr>
              <a:lnSpc>
                <a:spcPct val="150000"/>
              </a:lnSpc>
            </a:pPr>
            <a:endParaRPr lang="en-US" altLang="en-US" sz="2500"/>
          </a:p>
          <a:p>
            <a:pPr>
              <a:lnSpc>
                <a:spcPct val="150000"/>
              </a:lnSpc>
            </a:pPr>
            <a:r>
              <a:rPr lang="en-US" altLang="en-US" sz="2500"/>
              <a:t>Market-Driven</a:t>
            </a:r>
          </a:p>
          <a:p>
            <a:pPr>
              <a:lnSpc>
                <a:spcPct val="150000"/>
              </a:lnSpc>
            </a:pPr>
            <a:endParaRPr lang="en-US" altLang="en-US" sz="2500"/>
          </a:p>
          <a:p>
            <a:pPr>
              <a:lnSpc>
                <a:spcPct val="150000"/>
              </a:lnSpc>
            </a:pPr>
            <a:r>
              <a:rPr lang="en-US" altLang="en-US" sz="2500"/>
              <a:t>Marketing-Driven</a:t>
            </a:r>
          </a:p>
        </p:txBody>
      </p:sp>
      <p:pic>
        <p:nvPicPr>
          <p:cNvPr id="19463" name="Picture 7" descr="D:\POWERPOINT Product\Photos\Blueprint\Photos - BLUEPRINT 3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5938"/>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75" fill="hold"/>
                                        <p:tgtEl>
                                          <p:spTgt spid="19458"/>
                                        </p:tgtEl>
                                        <p:attrNameLst>
                                          <p:attrName>ppt_x</p:attrName>
                                        </p:attrNameLst>
                                      </p:cBhvr>
                                      <p:tavLst>
                                        <p:tav tm="0">
                                          <p:val>
                                            <p:strVal val="1+#ppt_w/2"/>
                                          </p:val>
                                        </p:tav>
                                        <p:tav tm="100000">
                                          <p:val>
                                            <p:strVal val="#ppt_x"/>
                                          </p:val>
                                        </p:tav>
                                      </p:tavLst>
                                    </p:anim>
                                    <p:anim calcmode="lin" valueType="num">
                                      <p:cBhvr additive="base">
                                        <p:cTn id="8" dur="75"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9459">
                                            <p:txEl>
                                              <p:pRg st="0" end="0"/>
                                            </p:txEl>
                                          </p:spTgt>
                                        </p:tgtEl>
                                        <p:attrNameLst>
                                          <p:attrName>style.visibility</p:attrName>
                                        </p:attrNameLst>
                                      </p:cBhvr>
                                      <p:to>
                                        <p:strVal val="visible"/>
                                      </p:to>
                                    </p:set>
                                    <p:anim calcmode="lin" valueType="num">
                                      <p:cBhvr additive="base">
                                        <p:cTn id="13" dur="500" fill="hold"/>
                                        <p:tgtEl>
                                          <p:spTgt spid="1945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9459">
                                            <p:txEl>
                                              <p:pRg st="4" end="4"/>
                                            </p:txEl>
                                          </p:spTgt>
                                        </p:tgtEl>
                                        <p:attrNameLst>
                                          <p:attrName>style.visibility</p:attrName>
                                        </p:attrNameLst>
                                      </p:cBhvr>
                                      <p:to>
                                        <p:strVal val="visible"/>
                                      </p:to>
                                    </p:set>
                                    <p:anim calcmode="lin" valueType="num">
                                      <p:cBhvr additive="base">
                                        <p:cTn id="25" dur="500" fill="hold"/>
                                        <p:tgtEl>
                                          <p:spTgt spid="19459">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94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0482" name="Rectangle 2"/>
          <p:cNvSpPr>
            <a:spLocks noGrp="1" noChangeArrowheads="1"/>
          </p:cNvSpPr>
          <p:nvPr>
            <p:ph type="title"/>
          </p:nvPr>
        </p:nvSpPr>
        <p:spPr/>
        <p:txBody>
          <a:bodyPr/>
          <a:lstStyle/>
          <a:p>
            <a:r>
              <a:rPr lang="en-US" altLang="en-US"/>
              <a:t>The Marketing-Driven Approach To Sales Success</a:t>
            </a:r>
          </a:p>
        </p:txBody>
      </p:sp>
      <p:sp>
        <p:nvSpPr>
          <p:cNvPr id="20483" name="Rectangle 3"/>
          <p:cNvSpPr>
            <a:spLocks noGrp="1" noChangeArrowheads="1"/>
          </p:cNvSpPr>
          <p:nvPr>
            <p:ph type="body" idx="1"/>
          </p:nvPr>
        </p:nvSpPr>
        <p:spPr>
          <a:xfrm>
            <a:off x="2743200" y="1143000"/>
            <a:ext cx="5791200" cy="5105400"/>
          </a:xfrm>
        </p:spPr>
        <p:txBody>
          <a:bodyPr/>
          <a:lstStyle/>
          <a:p>
            <a:pPr>
              <a:lnSpc>
                <a:spcPct val="125000"/>
              </a:lnSpc>
            </a:pPr>
            <a:r>
              <a:rPr lang="en-US" altLang="en-US" sz="2500"/>
              <a:t>Focus on Marketing</a:t>
            </a:r>
          </a:p>
          <a:p>
            <a:pPr>
              <a:lnSpc>
                <a:spcPct val="125000"/>
              </a:lnSpc>
            </a:pPr>
            <a:endParaRPr lang="en-US" altLang="en-US" sz="2500"/>
          </a:p>
          <a:p>
            <a:pPr>
              <a:lnSpc>
                <a:spcPct val="125000"/>
              </a:lnSpc>
            </a:pPr>
            <a:r>
              <a:rPr lang="en-US" altLang="en-US" sz="2500"/>
              <a:t>Focus on Buyers’ Needs</a:t>
            </a:r>
          </a:p>
          <a:p>
            <a:pPr>
              <a:lnSpc>
                <a:spcPct val="125000"/>
              </a:lnSpc>
            </a:pPr>
            <a:endParaRPr lang="en-US" altLang="en-US" sz="2500"/>
          </a:p>
          <a:p>
            <a:pPr>
              <a:lnSpc>
                <a:spcPct val="125000"/>
              </a:lnSpc>
            </a:pPr>
            <a:r>
              <a:rPr lang="en-US" altLang="en-US" sz="2500"/>
              <a:t>Focus on Service</a:t>
            </a:r>
          </a:p>
          <a:p>
            <a:pPr>
              <a:lnSpc>
                <a:spcPct val="125000"/>
              </a:lnSpc>
            </a:pPr>
            <a:endParaRPr lang="en-US" altLang="en-US" sz="2500"/>
          </a:p>
          <a:p>
            <a:pPr>
              <a:lnSpc>
                <a:spcPct val="125000"/>
              </a:lnSpc>
            </a:pPr>
            <a:r>
              <a:rPr lang="en-US" altLang="en-US" sz="2500"/>
              <a:t>Focus on Teamwork</a:t>
            </a:r>
          </a:p>
        </p:txBody>
      </p:sp>
      <p:pic>
        <p:nvPicPr>
          <p:cNvPr id="20487" name="Picture 7" descr="D:\POWERPOINT Product\Photos\Blueprint\Photos - BLUEPRINT 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5938"/>
            <a:ext cx="1663700" cy="4337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75" fill="hold"/>
                                        <p:tgtEl>
                                          <p:spTgt spid="20482"/>
                                        </p:tgtEl>
                                        <p:attrNameLst>
                                          <p:attrName>ppt_x</p:attrName>
                                        </p:attrNameLst>
                                      </p:cBhvr>
                                      <p:tavLst>
                                        <p:tav tm="0">
                                          <p:val>
                                            <p:strVal val="1+#ppt_w/2"/>
                                          </p:val>
                                        </p:tav>
                                        <p:tav tm="100000">
                                          <p:val>
                                            <p:strVal val="#ppt_x"/>
                                          </p:val>
                                        </p:tav>
                                      </p:tavLst>
                                    </p:anim>
                                    <p:anim calcmode="lin" valueType="num">
                                      <p:cBhvr additive="base">
                                        <p:cTn id="8" dur="75"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483">
                                            <p:txEl>
                                              <p:pRg st="0" end="0"/>
                                            </p:txEl>
                                          </p:spTgt>
                                        </p:tgtEl>
                                        <p:attrNameLst>
                                          <p:attrName>style.visibility</p:attrName>
                                        </p:attrNameLst>
                                      </p:cBhvr>
                                      <p:to>
                                        <p:strVal val="visible"/>
                                      </p:to>
                                    </p:set>
                                    <p:anim calcmode="lin" valueType="num">
                                      <p:cBhvr additive="base">
                                        <p:cTn id="13" dur="500" fill="hold"/>
                                        <p:tgtEl>
                                          <p:spTgt spid="2048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0483">
                                            <p:txEl>
                                              <p:pRg st="2" end="2"/>
                                            </p:txEl>
                                          </p:spTgt>
                                        </p:tgtEl>
                                        <p:attrNameLst>
                                          <p:attrName>style.visibility</p:attrName>
                                        </p:attrNameLst>
                                      </p:cBhvr>
                                      <p:to>
                                        <p:strVal val="visible"/>
                                      </p:to>
                                    </p:set>
                                    <p:anim calcmode="lin" valueType="num">
                                      <p:cBhvr additive="base">
                                        <p:cTn id="19" dur="500" fill="hold"/>
                                        <p:tgtEl>
                                          <p:spTgt spid="204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0483">
                                            <p:txEl>
                                              <p:pRg st="4" end="4"/>
                                            </p:txEl>
                                          </p:spTgt>
                                        </p:tgtEl>
                                        <p:attrNameLst>
                                          <p:attrName>style.visibility</p:attrName>
                                        </p:attrNameLst>
                                      </p:cBhvr>
                                      <p:to>
                                        <p:strVal val="visible"/>
                                      </p:to>
                                    </p:set>
                                    <p:anim calcmode="lin" valueType="num">
                                      <p:cBhvr additive="base">
                                        <p:cTn id="25" dur="500" fill="hold"/>
                                        <p:tgtEl>
                                          <p:spTgt spid="2048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04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0483">
                                            <p:txEl>
                                              <p:pRg st="6" end="6"/>
                                            </p:txEl>
                                          </p:spTgt>
                                        </p:tgtEl>
                                        <p:attrNameLst>
                                          <p:attrName>style.visibility</p:attrName>
                                        </p:attrNameLst>
                                      </p:cBhvr>
                                      <p:to>
                                        <p:strVal val="visible"/>
                                      </p:to>
                                    </p:set>
                                    <p:anim calcmode="lin" valueType="num">
                                      <p:cBhvr additive="base">
                                        <p:cTn id="31" dur="500" fill="hold"/>
                                        <p:tgtEl>
                                          <p:spTgt spid="20483">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04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1506" name="Rectangle 2"/>
          <p:cNvSpPr>
            <a:spLocks noGrp="1" noChangeArrowheads="1"/>
          </p:cNvSpPr>
          <p:nvPr>
            <p:ph type="title"/>
          </p:nvPr>
        </p:nvSpPr>
        <p:spPr/>
        <p:txBody>
          <a:bodyPr/>
          <a:lstStyle/>
          <a:p>
            <a:r>
              <a:rPr lang="en-US" altLang="en-US"/>
              <a:t>Trends in New Home Sales</a:t>
            </a:r>
          </a:p>
        </p:txBody>
      </p:sp>
      <p:sp>
        <p:nvSpPr>
          <p:cNvPr id="21507" name="Rectangle 3"/>
          <p:cNvSpPr>
            <a:spLocks noGrp="1" noChangeArrowheads="1"/>
          </p:cNvSpPr>
          <p:nvPr>
            <p:ph type="body" idx="1"/>
          </p:nvPr>
        </p:nvSpPr>
        <p:spPr>
          <a:xfrm>
            <a:off x="2743200" y="1066800"/>
            <a:ext cx="5791200" cy="5181600"/>
          </a:xfrm>
        </p:spPr>
        <p:txBody>
          <a:bodyPr/>
          <a:lstStyle/>
          <a:p>
            <a:pPr>
              <a:lnSpc>
                <a:spcPct val="110000"/>
              </a:lnSpc>
            </a:pPr>
            <a:r>
              <a:rPr lang="en-US" altLang="en-US" sz="2500"/>
              <a:t>Aging of America</a:t>
            </a:r>
          </a:p>
          <a:p>
            <a:pPr>
              <a:lnSpc>
                <a:spcPct val="110000"/>
              </a:lnSpc>
            </a:pPr>
            <a:r>
              <a:rPr lang="en-US" altLang="en-US" sz="2500"/>
              <a:t>More Sophisticated Buyers</a:t>
            </a:r>
          </a:p>
          <a:p>
            <a:pPr>
              <a:lnSpc>
                <a:spcPct val="110000"/>
              </a:lnSpc>
            </a:pPr>
            <a:r>
              <a:rPr lang="en-US" altLang="en-US" sz="2500"/>
              <a:t>Move-up and Custom Buyers – Existing Home to Sell</a:t>
            </a:r>
          </a:p>
          <a:p>
            <a:pPr>
              <a:lnSpc>
                <a:spcPct val="110000"/>
              </a:lnSpc>
            </a:pPr>
            <a:r>
              <a:rPr lang="en-US" altLang="en-US" sz="2500"/>
              <a:t>Length of Homeownership</a:t>
            </a:r>
          </a:p>
          <a:p>
            <a:pPr>
              <a:lnSpc>
                <a:spcPct val="110000"/>
              </a:lnSpc>
            </a:pPr>
            <a:r>
              <a:rPr lang="en-US" altLang="en-US" sz="2500"/>
              <a:t>Technology</a:t>
            </a:r>
          </a:p>
          <a:p>
            <a:pPr>
              <a:lnSpc>
                <a:spcPct val="110000"/>
              </a:lnSpc>
            </a:pPr>
            <a:r>
              <a:rPr lang="en-US" altLang="en-US" sz="2500"/>
              <a:t>Home Offices</a:t>
            </a:r>
          </a:p>
          <a:p>
            <a:pPr>
              <a:lnSpc>
                <a:spcPct val="110000"/>
              </a:lnSpc>
            </a:pPr>
            <a:r>
              <a:rPr lang="en-US" altLang="en-US" sz="2500"/>
              <a:t>Flexible / Open Designs</a:t>
            </a:r>
          </a:p>
          <a:p>
            <a:pPr>
              <a:lnSpc>
                <a:spcPct val="110000"/>
              </a:lnSpc>
            </a:pPr>
            <a:r>
              <a:rPr lang="en-US" altLang="en-US" sz="2500"/>
              <a:t>Design / Lifestyle-Driven</a:t>
            </a:r>
          </a:p>
          <a:p>
            <a:pPr>
              <a:lnSpc>
                <a:spcPct val="110000"/>
              </a:lnSpc>
            </a:pPr>
            <a:r>
              <a:rPr lang="en-US" altLang="en-US" sz="2500"/>
              <a:t>Security / Privacy</a:t>
            </a:r>
          </a:p>
        </p:txBody>
      </p:sp>
      <p:pic>
        <p:nvPicPr>
          <p:cNvPr id="21511" name="Picture 7" descr="D:\POWERPOINT Product\Photos\Blueprint\Photos - BLUEPRINT 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2763"/>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75" fill="hold"/>
                                        <p:tgtEl>
                                          <p:spTgt spid="21506"/>
                                        </p:tgtEl>
                                        <p:attrNameLst>
                                          <p:attrName>ppt_x</p:attrName>
                                        </p:attrNameLst>
                                      </p:cBhvr>
                                      <p:tavLst>
                                        <p:tav tm="0">
                                          <p:val>
                                            <p:strVal val="1+#ppt_w/2"/>
                                          </p:val>
                                        </p:tav>
                                        <p:tav tm="100000">
                                          <p:val>
                                            <p:strVal val="#ppt_x"/>
                                          </p:val>
                                        </p:tav>
                                      </p:tavLst>
                                    </p:anim>
                                    <p:anim calcmode="lin" valueType="num">
                                      <p:cBhvr additive="base">
                                        <p:cTn id="8" dur="75"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additive="base">
                                        <p:cTn id="25" dur="500" fill="hold"/>
                                        <p:tgtEl>
                                          <p:spTgt spid="21507">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507">
                                            <p:txEl>
                                              <p:pRg st="3" end="3"/>
                                            </p:txEl>
                                          </p:spTgt>
                                        </p:tgtEl>
                                        <p:attrNameLst>
                                          <p:attrName>style.visibility</p:attrName>
                                        </p:attrNameLst>
                                      </p:cBhvr>
                                      <p:to>
                                        <p:strVal val="visible"/>
                                      </p:to>
                                    </p:set>
                                    <p:anim calcmode="lin" valueType="num">
                                      <p:cBhvr additive="base">
                                        <p:cTn id="31" dur="500" fill="hold"/>
                                        <p:tgtEl>
                                          <p:spTgt spid="21507">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15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1507">
                                            <p:txEl>
                                              <p:pRg st="4" end="4"/>
                                            </p:txEl>
                                          </p:spTgt>
                                        </p:tgtEl>
                                        <p:attrNameLst>
                                          <p:attrName>style.visibility</p:attrName>
                                        </p:attrNameLst>
                                      </p:cBhvr>
                                      <p:to>
                                        <p:strVal val="visible"/>
                                      </p:to>
                                    </p:set>
                                    <p:anim calcmode="lin" valueType="num">
                                      <p:cBhvr additive="base">
                                        <p:cTn id="37" dur="500" fill="hold"/>
                                        <p:tgtEl>
                                          <p:spTgt spid="21507">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5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1507">
                                            <p:txEl>
                                              <p:pRg st="5" end="5"/>
                                            </p:txEl>
                                          </p:spTgt>
                                        </p:tgtEl>
                                        <p:attrNameLst>
                                          <p:attrName>style.visibility</p:attrName>
                                        </p:attrNameLst>
                                      </p:cBhvr>
                                      <p:to>
                                        <p:strVal val="visible"/>
                                      </p:to>
                                    </p:set>
                                    <p:anim calcmode="lin" valueType="num">
                                      <p:cBhvr additive="base">
                                        <p:cTn id="43" dur="500" fill="hold"/>
                                        <p:tgtEl>
                                          <p:spTgt spid="21507">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15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1507">
                                            <p:txEl>
                                              <p:pRg st="6" end="6"/>
                                            </p:txEl>
                                          </p:spTgt>
                                        </p:tgtEl>
                                        <p:attrNameLst>
                                          <p:attrName>style.visibility</p:attrName>
                                        </p:attrNameLst>
                                      </p:cBhvr>
                                      <p:to>
                                        <p:strVal val="visible"/>
                                      </p:to>
                                    </p:set>
                                    <p:anim calcmode="lin" valueType="num">
                                      <p:cBhvr additive="base">
                                        <p:cTn id="49" dur="500" fill="hold"/>
                                        <p:tgtEl>
                                          <p:spTgt spid="21507">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150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1507">
                                            <p:txEl>
                                              <p:pRg st="7" end="7"/>
                                            </p:txEl>
                                          </p:spTgt>
                                        </p:tgtEl>
                                        <p:attrNameLst>
                                          <p:attrName>style.visibility</p:attrName>
                                        </p:attrNameLst>
                                      </p:cBhvr>
                                      <p:to>
                                        <p:strVal val="visible"/>
                                      </p:to>
                                    </p:set>
                                    <p:anim calcmode="lin" valueType="num">
                                      <p:cBhvr additive="base">
                                        <p:cTn id="55" dur="500" fill="hold"/>
                                        <p:tgtEl>
                                          <p:spTgt spid="21507">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150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21507">
                                            <p:txEl>
                                              <p:pRg st="8" end="8"/>
                                            </p:txEl>
                                          </p:spTgt>
                                        </p:tgtEl>
                                        <p:attrNameLst>
                                          <p:attrName>style.visibility</p:attrName>
                                        </p:attrNameLst>
                                      </p:cBhvr>
                                      <p:to>
                                        <p:strVal val="visible"/>
                                      </p:to>
                                    </p:set>
                                    <p:anim calcmode="lin" valueType="num">
                                      <p:cBhvr additive="base">
                                        <p:cTn id="61" dur="500" fill="hold"/>
                                        <p:tgtEl>
                                          <p:spTgt spid="21507">
                                            <p:txEl>
                                              <p:pRg st="8" end="8"/>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150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2530" name="Rectangle 2"/>
          <p:cNvSpPr>
            <a:spLocks noGrp="1" noChangeArrowheads="1"/>
          </p:cNvSpPr>
          <p:nvPr>
            <p:ph type="title"/>
          </p:nvPr>
        </p:nvSpPr>
        <p:spPr/>
        <p:txBody>
          <a:bodyPr/>
          <a:lstStyle/>
          <a:p>
            <a:r>
              <a:rPr lang="en-US" altLang="en-US"/>
              <a:t>Homebuyers Today</a:t>
            </a:r>
          </a:p>
        </p:txBody>
      </p:sp>
      <p:sp>
        <p:nvSpPr>
          <p:cNvPr id="22531" name="Rectangle 3"/>
          <p:cNvSpPr>
            <a:spLocks noGrp="1" noChangeArrowheads="1"/>
          </p:cNvSpPr>
          <p:nvPr>
            <p:ph type="body" idx="1"/>
          </p:nvPr>
        </p:nvSpPr>
        <p:spPr>
          <a:xfrm>
            <a:off x="2743200" y="1066800"/>
            <a:ext cx="5867400" cy="4876800"/>
          </a:xfrm>
        </p:spPr>
        <p:txBody>
          <a:bodyPr/>
          <a:lstStyle/>
          <a:p>
            <a:pPr>
              <a:lnSpc>
                <a:spcPct val="150000"/>
              </a:lnSpc>
            </a:pPr>
            <a:r>
              <a:rPr lang="en-US" altLang="en-US" sz="2500"/>
              <a:t>Older</a:t>
            </a:r>
          </a:p>
          <a:p>
            <a:pPr>
              <a:lnSpc>
                <a:spcPct val="150000"/>
              </a:lnSpc>
            </a:pPr>
            <a:r>
              <a:rPr lang="en-US" altLang="en-US" sz="2500"/>
              <a:t>Wealthier</a:t>
            </a:r>
          </a:p>
          <a:p>
            <a:pPr>
              <a:lnSpc>
                <a:spcPct val="150000"/>
              </a:lnSpc>
            </a:pPr>
            <a:r>
              <a:rPr lang="en-US" altLang="en-US" sz="2500"/>
              <a:t>More Experienced</a:t>
            </a:r>
          </a:p>
          <a:p>
            <a:pPr>
              <a:lnSpc>
                <a:spcPct val="150000"/>
              </a:lnSpc>
            </a:pPr>
            <a:r>
              <a:rPr lang="en-US" altLang="en-US" sz="2500"/>
              <a:t>More Knowledgeable</a:t>
            </a:r>
          </a:p>
          <a:p>
            <a:pPr>
              <a:lnSpc>
                <a:spcPct val="150000"/>
              </a:lnSpc>
            </a:pPr>
            <a:r>
              <a:rPr lang="en-US" altLang="en-US" sz="2500"/>
              <a:t>More Demanding</a:t>
            </a:r>
          </a:p>
          <a:p>
            <a:pPr>
              <a:lnSpc>
                <a:spcPct val="150000"/>
              </a:lnSpc>
            </a:pPr>
            <a:r>
              <a:rPr lang="en-US" altLang="en-US" sz="2500"/>
              <a:t>Motivated by Lifestyle</a:t>
            </a:r>
          </a:p>
          <a:p>
            <a:pPr>
              <a:lnSpc>
                <a:spcPct val="150000"/>
              </a:lnSpc>
            </a:pPr>
            <a:r>
              <a:rPr lang="en-US" altLang="en-US" sz="2500"/>
              <a:t>Must Sell Existing Home</a:t>
            </a:r>
          </a:p>
        </p:txBody>
      </p:sp>
      <p:pic>
        <p:nvPicPr>
          <p:cNvPr id="22535" name="Picture 7" descr="D:\POWERPOINT Product\Photos\Blueprint\Photos - BLUEPRINT 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75" fill="hold"/>
                                        <p:tgtEl>
                                          <p:spTgt spid="22530"/>
                                        </p:tgtEl>
                                        <p:attrNameLst>
                                          <p:attrName>ppt_x</p:attrName>
                                        </p:attrNameLst>
                                      </p:cBhvr>
                                      <p:tavLst>
                                        <p:tav tm="0">
                                          <p:val>
                                            <p:strVal val="1+#ppt_w/2"/>
                                          </p:val>
                                        </p:tav>
                                        <p:tav tm="100000">
                                          <p:val>
                                            <p:strVal val="#ppt_x"/>
                                          </p:val>
                                        </p:tav>
                                      </p:tavLst>
                                    </p:anim>
                                    <p:anim calcmode="lin" valueType="num">
                                      <p:cBhvr additive="base">
                                        <p:cTn id="8" dur="75"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531">
                                            <p:txEl>
                                              <p:pRg st="0" end="0"/>
                                            </p:txEl>
                                          </p:spTgt>
                                        </p:tgtEl>
                                        <p:attrNameLst>
                                          <p:attrName>style.visibility</p:attrName>
                                        </p:attrNameLst>
                                      </p:cBhvr>
                                      <p:to>
                                        <p:strVal val="visible"/>
                                      </p:to>
                                    </p:set>
                                    <p:anim calcmode="lin" valueType="num">
                                      <p:cBhvr additive="base">
                                        <p:cTn id="13" dur="500" fill="hold"/>
                                        <p:tgtEl>
                                          <p:spTgt spid="22531">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531">
                                            <p:txEl>
                                              <p:pRg st="1" end="1"/>
                                            </p:txEl>
                                          </p:spTgt>
                                        </p:tgtEl>
                                        <p:attrNameLst>
                                          <p:attrName>style.visibility</p:attrName>
                                        </p:attrNameLst>
                                      </p:cBhvr>
                                      <p:to>
                                        <p:strVal val="visible"/>
                                      </p:to>
                                    </p:set>
                                    <p:anim calcmode="lin" valueType="num">
                                      <p:cBhvr additive="base">
                                        <p:cTn id="19" dur="500" fill="hold"/>
                                        <p:tgtEl>
                                          <p:spTgt spid="22531">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25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531">
                                            <p:txEl>
                                              <p:pRg st="2" end="2"/>
                                            </p:txEl>
                                          </p:spTgt>
                                        </p:tgtEl>
                                        <p:attrNameLst>
                                          <p:attrName>style.visibility</p:attrName>
                                        </p:attrNameLst>
                                      </p:cBhvr>
                                      <p:to>
                                        <p:strVal val="visible"/>
                                      </p:to>
                                    </p:set>
                                    <p:anim calcmode="lin" valueType="num">
                                      <p:cBhvr additive="base">
                                        <p:cTn id="25" dur="500" fill="hold"/>
                                        <p:tgtEl>
                                          <p:spTgt spid="22531">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25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2531">
                                            <p:txEl>
                                              <p:pRg st="3" end="3"/>
                                            </p:txEl>
                                          </p:spTgt>
                                        </p:tgtEl>
                                        <p:attrNameLst>
                                          <p:attrName>style.visibility</p:attrName>
                                        </p:attrNameLst>
                                      </p:cBhvr>
                                      <p:to>
                                        <p:strVal val="visible"/>
                                      </p:to>
                                    </p:set>
                                    <p:anim calcmode="lin" valueType="num">
                                      <p:cBhvr additive="base">
                                        <p:cTn id="31" dur="500" fill="hold"/>
                                        <p:tgtEl>
                                          <p:spTgt spid="22531">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253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2531">
                                            <p:txEl>
                                              <p:pRg st="4" end="4"/>
                                            </p:txEl>
                                          </p:spTgt>
                                        </p:tgtEl>
                                        <p:attrNameLst>
                                          <p:attrName>style.visibility</p:attrName>
                                        </p:attrNameLst>
                                      </p:cBhvr>
                                      <p:to>
                                        <p:strVal val="visible"/>
                                      </p:to>
                                    </p:set>
                                    <p:anim calcmode="lin" valueType="num">
                                      <p:cBhvr additive="base">
                                        <p:cTn id="37" dur="500" fill="hold"/>
                                        <p:tgtEl>
                                          <p:spTgt spid="22531">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253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2531">
                                            <p:txEl>
                                              <p:pRg st="5" end="5"/>
                                            </p:txEl>
                                          </p:spTgt>
                                        </p:tgtEl>
                                        <p:attrNameLst>
                                          <p:attrName>style.visibility</p:attrName>
                                        </p:attrNameLst>
                                      </p:cBhvr>
                                      <p:to>
                                        <p:strVal val="visible"/>
                                      </p:to>
                                    </p:set>
                                    <p:anim calcmode="lin" valueType="num">
                                      <p:cBhvr additive="base">
                                        <p:cTn id="43" dur="500" fill="hold"/>
                                        <p:tgtEl>
                                          <p:spTgt spid="22531">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253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2531">
                                            <p:txEl>
                                              <p:pRg st="6" end="6"/>
                                            </p:txEl>
                                          </p:spTgt>
                                        </p:tgtEl>
                                        <p:attrNameLst>
                                          <p:attrName>style.visibility</p:attrName>
                                        </p:attrNameLst>
                                      </p:cBhvr>
                                      <p:to>
                                        <p:strVal val="visible"/>
                                      </p:to>
                                    </p:set>
                                    <p:anim calcmode="lin" valueType="num">
                                      <p:cBhvr additive="base">
                                        <p:cTn id="49" dur="500" fill="hold"/>
                                        <p:tgtEl>
                                          <p:spTgt spid="22531">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253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3554" name="Rectangle 2"/>
          <p:cNvSpPr>
            <a:spLocks noGrp="1" noChangeArrowheads="1"/>
          </p:cNvSpPr>
          <p:nvPr>
            <p:ph type="title"/>
          </p:nvPr>
        </p:nvSpPr>
        <p:spPr/>
        <p:txBody>
          <a:bodyPr/>
          <a:lstStyle/>
          <a:p>
            <a:r>
              <a:rPr lang="en-US" altLang="en-US"/>
              <a:t>Marketing Services</a:t>
            </a:r>
          </a:p>
        </p:txBody>
      </p:sp>
      <p:sp>
        <p:nvSpPr>
          <p:cNvPr id="23555" name="Rectangle 3"/>
          <p:cNvSpPr>
            <a:spLocks noGrp="1" noChangeArrowheads="1"/>
          </p:cNvSpPr>
          <p:nvPr>
            <p:ph type="body" idx="1"/>
          </p:nvPr>
        </p:nvSpPr>
        <p:spPr/>
        <p:txBody>
          <a:bodyPr/>
          <a:lstStyle/>
          <a:p>
            <a:pPr>
              <a:lnSpc>
                <a:spcPct val="105000"/>
              </a:lnSpc>
            </a:pPr>
            <a:r>
              <a:rPr lang="en-US" altLang="en-US" sz="2200"/>
              <a:t>Conduct Market Research</a:t>
            </a:r>
          </a:p>
          <a:p>
            <a:pPr>
              <a:lnSpc>
                <a:spcPct val="105000"/>
              </a:lnSpc>
            </a:pPr>
            <a:r>
              <a:rPr lang="en-US" altLang="en-US" sz="2200"/>
              <a:t>Identify Market Opportunities</a:t>
            </a:r>
          </a:p>
          <a:p>
            <a:pPr>
              <a:lnSpc>
                <a:spcPct val="105000"/>
              </a:lnSpc>
            </a:pPr>
            <a:r>
              <a:rPr lang="en-US" altLang="en-US" sz="2200"/>
              <a:t>Identify Land Opportunities</a:t>
            </a:r>
          </a:p>
          <a:p>
            <a:pPr>
              <a:lnSpc>
                <a:spcPct val="105000"/>
              </a:lnSpc>
            </a:pPr>
            <a:r>
              <a:rPr lang="en-US" altLang="en-US" sz="2200"/>
              <a:t>Develop Product Design, Positioning</a:t>
            </a:r>
            <a:br>
              <a:rPr lang="en-US" altLang="en-US" sz="2200"/>
            </a:br>
            <a:r>
              <a:rPr lang="en-US" altLang="en-US" sz="2200"/>
              <a:t>and Pricing Strategies</a:t>
            </a:r>
          </a:p>
          <a:p>
            <a:pPr>
              <a:lnSpc>
                <a:spcPct val="105000"/>
              </a:lnSpc>
            </a:pPr>
            <a:r>
              <a:rPr lang="en-US" altLang="en-US" sz="2200"/>
              <a:t>Finalize Marketing Strategies &amp; Budgets</a:t>
            </a:r>
          </a:p>
          <a:p>
            <a:pPr>
              <a:lnSpc>
                <a:spcPct val="105000"/>
              </a:lnSpc>
            </a:pPr>
            <a:r>
              <a:rPr lang="en-US" altLang="en-US" sz="2200"/>
              <a:t>Coordinate Design &amp; Production</a:t>
            </a:r>
            <a:br>
              <a:rPr lang="en-US" altLang="en-US" sz="2200"/>
            </a:br>
            <a:r>
              <a:rPr lang="en-US" altLang="en-US" sz="2200"/>
              <a:t>of Marketing Materials</a:t>
            </a:r>
          </a:p>
          <a:p>
            <a:pPr>
              <a:lnSpc>
                <a:spcPct val="105000"/>
              </a:lnSpc>
            </a:pPr>
            <a:r>
              <a:rPr lang="en-US" altLang="en-US" sz="2200"/>
              <a:t>Coordinate On-Site Sales &amp; Promotional Activities</a:t>
            </a:r>
          </a:p>
          <a:p>
            <a:pPr>
              <a:lnSpc>
                <a:spcPct val="105000"/>
              </a:lnSpc>
            </a:pPr>
            <a:r>
              <a:rPr lang="en-US" altLang="en-US" sz="2200"/>
              <a:t>Measure Marketing</a:t>
            </a:r>
            <a:br>
              <a:rPr lang="en-US" altLang="en-US" sz="2200"/>
            </a:br>
            <a:r>
              <a:rPr lang="en-US" altLang="en-US" sz="2200"/>
              <a:t>Return-On-Investment</a:t>
            </a:r>
          </a:p>
        </p:txBody>
      </p:sp>
      <p:pic>
        <p:nvPicPr>
          <p:cNvPr id="23559" name="Picture 7" descr="D:\POWERPOINT Product\Photos\Blueprint\Photos - BLUEPRINT 2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2763"/>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75" fill="hold"/>
                                        <p:tgtEl>
                                          <p:spTgt spid="23554"/>
                                        </p:tgtEl>
                                        <p:attrNameLst>
                                          <p:attrName>ppt_x</p:attrName>
                                        </p:attrNameLst>
                                      </p:cBhvr>
                                      <p:tavLst>
                                        <p:tav tm="0">
                                          <p:val>
                                            <p:strVal val="1+#ppt_w/2"/>
                                          </p:val>
                                        </p:tav>
                                        <p:tav tm="100000">
                                          <p:val>
                                            <p:strVal val="#ppt_x"/>
                                          </p:val>
                                        </p:tav>
                                      </p:tavLst>
                                    </p:anim>
                                    <p:anim calcmode="lin" valueType="num">
                                      <p:cBhvr additive="base">
                                        <p:cTn id="8" dur="75" fill="hold"/>
                                        <p:tgtEl>
                                          <p:spTgt spid="2355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3555">
                                            <p:txEl>
                                              <p:pRg st="0" end="0"/>
                                            </p:txEl>
                                          </p:spTgt>
                                        </p:tgtEl>
                                        <p:attrNameLst>
                                          <p:attrName>style.visibility</p:attrName>
                                        </p:attrNameLst>
                                      </p:cBhvr>
                                      <p:to>
                                        <p:strVal val="visible"/>
                                      </p:to>
                                    </p:set>
                                    <p:anim calcmode="lin" valueType="num">
                                      <p:cBhvr additive="base">
                                        <p:cTn id="13" dur="500" fill="hold"/>
                                        <p:tgtEl>
                                          <p:spTgt spid="2355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3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3555">
                                            <p:txEl>
                                              <p:pRg st="1" end="1"/>
                                            </p:txEl>
                                          </p:spTgt>
                                        </p:tgtEl>
                                        <p:attrNameLst>
                                          <p:attrName>style.visibility</p:attrName>
                                        </p:attrNameLst>
                                      </p:cBhvr>
                                      <p:to>
                                        <p:strVal val="visible"/>
                                      </p:to>
                                    </p:set>
                                    <p:anim calcmode="lin" valueType="num">
                                      <p:cBhvr additive="base">
                                        <p:cTn id="19" dur="500" fill="hold"/>
                                        <p:tgtEl>
                                          <p:spTgt spid="23555">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35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3555">
                                            <p:txEl>
                                              <p:pRg st="2" end="2"/>
                                            </p:txEl>
                                          </p:spTgt>
                                        </p:tgtEl>
                                        <p:attrNameLst>
                                          <p:attrName>style.visibility</p:attrName>
                                        </p:attrNameLst>
                                      </p:cBhvr>
                                      <p:to>
                                        <p:strVal val="visible"/>
                                      </p:to>
                                    </p:set>
                                    <p:anim calcmode="lin" valueType="num">
                                      <p:cBhvr additive="base">
                                        <p:cTn id="25" dur="500" fill="hold"/>
                                        <p:tgtEl>
                                          <p:spTgt spid="23555">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3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3555">
                                            <p:txEl>
                                              <p:pRg st="3" end="3"/>
                                            </p:txEl>
                                          </p:spTgt>
                                        </p:tgtEl>
                                        <p:attrNameLst>
                                          <p:attrName>style.visibility</p:attrName>
                                        </p:attrNameLst>
                                      </p:cBhvr>
                                      <p:to>
                                        <p:strVal val="visible"/>
                                      </p:to>
                                    </p:set>
                                    <p:anim calcmode="lin" valueType="num">
                                      <p:cBhvr additive="base">
                                        <p:cTn id="31" dur="500" fill="hold"/>
                                        <p:tgtEl>
                                          <p:spTgt spid="23555">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3555">
                                            <p:txEl>
                                              <p:pRg st="4" end="4"/>
                                            </p:txEl>
                                          </p:spTgt>
                                        </p:tgtEl>
                                        <p:attrNameLst>
                                          <p:attrName>style.visibility</p:attrName>
                                        </p:attrNameLst>
                                      </p:cBhvr>
                                      <p:to>
                                        <p:strVal val="visible"/>
                                      </p:to>
                                    </p:set>
                                    <p:anim calcmode="lin" valueType="num">
                                      <p:cBhvr additive="base">
                                        <p:cTn id="37" dur="500" fill="hold"/>
                                        <p:tgtEl>
                                          <p:spTgt spid="23555">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55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3555">
                                            <p:txEl>
                                              <p:pRg st="5" end="5"/>
                                            </p:txEl>
                                          </p:spTgt>
                                        </p:tgtEl>
                                        <p:attrNameLst>
                                          <p:attrName>style.visibility</p:attrName>
                                        </p:attrNameLst>
                                      </p:cBhvr>
                                      <p:to>
                                        <p:strVal val="visible"/>
                                      </p:to>
                                    </p:set>
                                    <p:anim calcmode="lin" valueType="num">
                                      <p:cBhvr additive="base">
                                        <p:cTn id="43" dur="500" fill="hold"/>
                                        <p:tgtEl>
                                          <p:spTgt spid="23555">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355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3555">
                                            <p:txEl>
                                              <p:pRg st="6" end="6"/>
                                            </p:txEl>
                                          </p:spTgt>
                                        </p:tgtEl>
                                        <p:attrNameLst>
                                          <p:attrName>style.visibility</p:attrName>
                                        </p:attrNameLst>
                                      </p:cBhvr>
                                      <p:to>
                                        <p:strVal val="visible"/>
                                      </p:to>
                                    </p:set>
                                    <p:anim calcmode="lin" valueType="num">
                                      <p:cBhvr additive="base">
                                        <p:cTn id="49" dur="500" fill="hold"/>
                                        <p:tgtEl>
                                          <p:spTgt spid="23555">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355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3555">
                                            <p:txEl>
                                              <p:pRg st="7" end="7"/>
                                            </p:txEl>
                                          </p:spTgt>
                                        </p:tgtEl>
                                        <p:attrNameLst>
                                          <p:attrName>style.visibility</p:attrName>
                                        </p:attrNameLst>
                                      </p:cBhvr>
                                      <p:to>
                                        <p:strVal val="visible"/>
                                      </p:to>
                                    </p:set>
                                    <p:anim calcmode="lin" valueType="num">
                                      <p:cBhvr additive="base">
                                        <p:cTn id="55" dur="500" fill="hold"/>
                                        <p:tgtEl>
                                          <p:spTgt spid="23555">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355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4578" name="Rectangle 2"/>
          <p:cNvSpPr>
            <a:spLocks noGrp="1" noChangeArrowheads="1"/>
          </p:cNvSpPr>
          <p:nvPr>
            <p:ph type="title"/>
          </p:nvPr>
        </p:nvSpPr>
        <p:spPr/>
        <p:txBody>
          <a:bodyPr/>
          <a:lstStyle/>
          <a:p>
            <a:r>
              <a:rPr lang="en-US" altLang="en-US"/>
              <a:t>Sales Services</a:t>
            </a:r>
          </a:p>
        </p:txBody>
      </p:sp>
      <p:sp>
        <p:nvSpPr>
          <p:cNvPr id="24579" name="Rectangle 3"/>
          <p:cNvSpPr>
            <a:spLocks noGrp="1" noChangeArrowheads="1"/>
          </p:cNvSpPr>
          <p:nvPr>
            <p:ph type="body" idx="1"/>
          </p:nvPr>
        </p:nvSpPr>
        <p:spPr>
          <a:xfrm>
            <a:off x="2743200" y="990600"/>
            <a:ext cx="5791200" cy="5257800"/>
          </a:xfrm>
        </p:spPr>
        <p:txBody>
          <a:bodyPr/>
          <a:lstStyle/>
          <a:p>
            <a:pPr>
              <a:lnSpc>
                <a:spcPct val="105000"/>
              </a:lnSpc>
            </a:pPr>
            <a:r>
              <a:rPr lang="en-US" altLang="en-US" sz="2200"/>
              <a:t>Promotion to Prospective Buyers</a:t>
            </a:r>
          </a:p>
          <a:p>
            <a:pPr>
              <a:lnSpc>
                <a:spcPct val="105000"/>
              </a:lnSpc>
            </a:pPr>
            <a:r>
              <a:rPr lang="en-US" altLang="en-US" sz="2200"/>
              <a:t>Promotion to Cooperative</a:t>
            </a:r>
            <a:br>
              <a:rPr lang="en-US" altLang="en-US" sz="2200"/>
            </a:br>
            <a:r>
              <a:rPr lang="en-US" altLang="en-US" sz="2200"/>
              <a:t>Broker Network</a:t>
            </a:r>
          </a:p>
          <a:p>
            <a:pPr>
              <a:lnSpc>
                <a:spcPct val="105000"/>
              </a:lnSpc>
            </a:pPr>
            <a:r>
              <a:rPr lang="en-US" altLang="en-US" sz="2200"/>
              <a:t>Promotion to Relocation Buyers</a:t>
            </a:r>
          </a:p>
          <a:p>
            <a:pPr>
              <a:lnSpc>
                <a:spcPct val="105000"/>
              </a:lnSpc>
            </a:pPr>
            <a:r>
              <a:rPr lang="en-US" altLang="en-US" sz="2200"/>
              <a:t>Coordinate Sales of Existing Homes</a:t>
            </a:r>
          </a:p>
          <a:p>
            <a:pPr>
              <a:lnSpc>
                <a:spcPct val="105000"/>
              </a:lnSpc>
            </a:pPr>
            <a:r>
              <a:rPr lang="en-US" altLang="en-US" sz="2200"/>
              <a:t>Staff Sales Centers</a:t>
            </a:r>
            <a:br>
              <a:rPr lang="en-US" altLang="en-US" sz="2200"/>
            </a:br>
            <a:r>
              <a:rPr lang="en-US" altLang="en-US" sz="2200"/>
              <a:t>&amp; Promotional Events</a:t>
            </a:r>
          </a:p>
          <a:p>
            <a:pPr>
              <a:lnSpc>
                <a:spcPct val="105000"/>
              </a:lnSpc>
            </a:pPr>
            <a:r>
              <a:rPr lang="en-US" altLang="en-US" sz="2200"/>
              <a:t>Deliver Sales Presentations and</a:t>
            </a:r>
            <a:br>
              <a:rPr lang="en-US" altLang="en-US" sz="2200"/>
            </a:br>
            <a:r>
              <a:rPr lang="en-US" altLang="en-US" sz="2200"/>
              <a:t>Follow-Up to Contract</a:t>
            </a:r>
          </a:p>
          <a:p>
            <a:pPr>
              <a:lnSpc>
                <a:spcPct val="105000"/>
              </a:lnSpc>
            </a:pPr>
            <a:r>
              <a:rPr lang="en-US" altLang="en-US" sz="2200"/>
              <a:t>Provide Customer Service from Selections to Closing</a:t>
            </a:r>
          </a:p>
          <a:p>
            <a:pPr>
              <a:lnSpc>
                <a:spcPct val="105000"/>
              </a:lnSpc>
            </a:pPr>
            <a:r>
              <a:rPr lang="en-US" altLang="en-US" sz="2200"/>
              <a:t>Follow-Up Past Customers</a:t>
            </a:r>
            <a:br>
              <a:rPr lang="en-US" altLang="en-US" sz="2200"/>
            </a:br>
            <a:r>
              <a:rPr lang="en-US" altLang="en-US" sz="2200"/>
              <a:t>for Referrals</a:t>
            </a:r>
          </a:p>
        </p:txBody>
      </p:sp>
      <p:pic>
        <p:nvPicPr>
          <p:cNvPr id="24583" name="Picture 7" descr="D:\POWERPOINT Product\Photos\Blueprint\Photos - BLUEPRINT 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75" fill="hold"/>
                                        <p:tgtEl>
                                          <p:spTgt spid="24578"/>
                                        </p:tgtEl>
                                        <p:attrNameLst>
                                          <p:attrName>ppt_x</p:attrName>
                                        </p:attrNameLst>
                                      </p:cBhvr>
                                      <p:tavLst>
                                        <p:tav tm="0">
                                          <p:val>
                                            <p:strVal val="1+#ppt_w/2"/>
                                          </p:val>
                                        </p:tav>
                                        <p:tav tm="100000">
                                          <p:val>
                                            <p:strVal val="#ppt_x"/>
                                          </p:val>
                                        </p:tav>
                                      </p:tavLst>
                                    </p:anim>
                                    <p:anim calcmode="lin" valueType="num">
                                      <p:cBhvr additive="base">
                                        <p:cTn id="8" dur="75" fill="hold"/>
                                        <p:tgtEl>
                                          <p:spTgt spid="2457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additive="base">
                                        <p:cTn id="13" dur="500" fill="hold"/>
                                        <p:tgtEl>
                                          <p:spTgt spid="2457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4579">
                                            <p:txEl>
                                              <p:pRg st="1" end="1"/>
                                            </p:txEl>
                                          </p:spTgt>
                                        </p:tgtEl>
                                        <p:attrNameLst>
                                          <p:attrName>style.visibility</p:attrName>
                                        </p:attrNameLst>
                                      </p:cBhvr>
                                      <p:to>
                                        <p:strVal val="visible"/>
                                      </p:to>
                                    </p:set>
                                    <p:anim calcmode="lin" valueType="num">
                                      <p:cBhvr additive="base">
                                        <p:cTn id="19" dur="500" fill="hold"/>
                                        <p:tgtEl>
                                          <p:spTgt spid="24579">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45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4579">
                                            <p:txEl>
                                              <p:pRg st="2" end="2"/>
                                            </p:txEl>
                                          </p:spTgt>
                                        </p:tgtEl>
                                        <p:attrNameLst>
                                          <p:attrName>style.visibility</p:attrName>
                                        </p:attrNameLst>
                                      </p:cBhvr>
                                      <p:to>
                                        <p:strVal val="visible"/>
                                      </p:to>
                                    </p:set>
                                    <p:anim calcmode="lin" valueType="num">
                                      <p:cBhvr additive="base">
                                        <p:cTn id="25" dur="500" fill="hold"/>
                                        <p:tgtEl>
                                          <p:spTgt spid="24579">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45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4579">
                                            <p:txEl>
                                              <p:pRg st="3" end="3"/>
                                            </p:txEl>
                                          </p:spTgt>
                                        </p:tgtEl>
                                        <p:attrNameLst>
                                          <p:attrName>style.visibility</p:attrName>
                                        </p:attrNameLst>
                                      </p:cBhvr>
                                      <p:to>
                                        <p:strVal val="visible"/>
                                      </p:to>
                                    </p:set>
                                    <p:anim calcmode="lin" valueType="num">
                                      <p:cBhvr additive="base">
                                        <p:cTn id="31" dur="500" fill="hold"/>
                                        <p:tgtEl>
                                          <p:spTgt spid="24579">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45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4579">
                                            <p:txEl>
                                              <p:pRg st="4" end="4"/>
                                            </p:txEl>
                                          </p:spTgt>
                                        </p:tgtEl>
                                        <p:attrNameLst>
                                          <p:attrName>style.visibility</p:attrName>
                                        </p:attrNameLst>
                                      </p:cBhvr>
                                      <p:to>
                                        <p:strVal val="visible"/>
                                      </p:to>
                                    </p:set>
                                    <p:anim calcmode="lin" valueType="num">
                                      <p:cBhvr additive="base">
                                        <p:cTn id="37" dur="500" fill="hold"/>
                                        <p:tgtEl>
                                          <p:spTgt spid="24579">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457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4579">
                                            <p:txEl>
                                              <p:pRg st="5" end="5"/>
                                            </p:txEl>
                                          </p:spTgt>
                                        </p:tgtEl>
                                        <p:attrNameLst>
                                          <p:attrName>style.visibility</p:attrName>
                                        </p:attrNameLst>
                                      </p:cBhvr>
                                      <p:to>
                                        <p:strVal val="visible"/>
                                      </p:to>
                                    </p:set>
                                    <p:anim calcmode="lin" valueType="num">
                                      <p:cBhvr additive="base">
                                        <p:cTn id="43" dur="500" fill="hold"/>
                                        <p:tgtEl>
                                          <p:spTgt spid="24579">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457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4579">
                                            <p:txEl>
                                              <p:pRg st="6" end="6"/>
                                            </p:txEl>
                                          </p:spTgt>
                                        </p:tgtEl>
                                        <p:attrNameLst>
                                          <p:attrName>style.visibility</p:attrName>
                                        </p:attrNameLst>
                                      </p:cBhvr>
                                      <p:to>
                                        <p:strVal val="visible"/>
                                      </p:to>
                                    </p:set>
                                    <p:anim calcmode="lin" valueType="num">
                                      <p:cBhvr additive="base">
                                        <p:cTn id="49" dur="500" fill="hold"/>
                                        <p:tgtEl>
                                          <p:spTgt spid="24579">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457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4579">
                                            <p:txEl>
                                              <p:pRg st="7" end="7"/>
                                            </p:txEl>
                                          </p:spTgt>
                                        </p:tgtEl>
                                        <p:attrNameLst>
                                          <p:attrName>style.visibility</p:attrName>
                                        </p:attrNameLst>
                                      </p:cBhvr>
                                      <p:to>
                                        <p:strVal val="visible"/>
                                      </p:to>
                                    </p:set>
                                    <p:anim calcmode="lin" valueType="num">
                                      <p:cBhvr additive="base">
                                        <p:cTn id="55" dur="500" fill="hold"/>
                                        <p:tgtEl>
                                          <p:spTgt spid="24579">
                                            <p:txEl>
                                              <p:pRg st="7" end="7"/>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457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a:t>YOUR NAME, CNHS – YOUR BROKER NAME – YOUR CITY, STATE</a:t>
            </a:r>
          </a:p>
        </p:txBody>
      </p:sp>
      <p:sp>
        <p:nvSpPr>
          <p:cNvPr id="25602" name="Rectangle 2"/>
          <p:cNvSpPr>
            <a:spLocks noGrp="1" noChangeArrowheads="1"/>
          </p:cNvSpPr>
          <p:nvPr>
            <p:ph type="title"/>
          </p:nvPr>
        </p:nvSpPr>
        <p:spPr/>
        <p:txBody>
          <a:bodyPr/>
          <a:lstStyle/>
          <a:p>
            <a:r>
              <a:rPr lang="en-US" altLang="en-US"/>
              <a:t>CNHS Critical Path Approach to Selling New Homes</a:t>
            </a:r>
          </a:p>
        </p:txBody>
      </p:sp>
      <p:sp>
        <p:nvSpPr>
          <p:cNvPr id="25603" name="Rectangle 3"/>
          <p:cNvSpPr>
            <a:spLocks noGrp="1" noChangeArrowheads="1"/>
          </p:cNvSpPr>
          <p:nvPr>
            <p:ph type="body" idx="1"/>
          </p:nvPr>
        </p:nvSpPr>
        <p:spPr>
          <a:xfrm>
            <a:off x="2743200" y="1066800"/>
            <a:ext cx="5791200" cy="5181600"/>
          </a:xfrm>
        </p:spPr>
        <p:txBody>
          <a:bodyPr/>
          <a:lstStyle/>
          <a:p>
            <a:pPr>
              <a:lnSpc>
                <a:spcPct val="145000"/>
              </a:lnSpc>
            </a:pPr>
            <a:r>
              <a:rPr lang="en-US" altLang="en-US" sz="2500"/>
              <a:t>Preparation</a:t>
            </a:r>
          </a:p>
          <a:p>
            <a:pPr>
              <a:lnSpc>
                <a:spcPct val="145000"/>
              </a:lnSpc>
            </a:pPr>
            <a:r>
              <a:rPr lang="en-US" altLang="en-US" sz="2500"/>
              <a:t>Prospecting</a:t>
            </a:r>
          </a:p>
          <a:p>
            <a:pPr>
              <a:lnSpc>
                <a:spcPct val="145000"/>
              </a:lnSpc>
            </a:pPr>
            <a:r>
              <a:rPr lang="en-US" altLang="en-US" sz="2500"/>
              <a:t>Involvement</a:t>
            </a:r>
          </a:p>
          <a:p>
            <a:pPr>
              <a:lnSpc>
                <a:spcPct val="145000"/>
              </a:lnSpc>
            </a:pPr>
            <a:r>
              <a:rPr lang="en-US" altLang="en-US" sz="2500"/>
              <a:t>Qualifying</a:t>
            </a:r>
          </a:p>
          <a:p>
            <a:pPr>
              <a:lnSpc>
                <a:spcPct val="145000"/>
              </a:lnSpc>
            </a:pPr>
            <a:r>
              <a:rPr lang="en-US" altLang="en-US" sz="2500"/>
              <a:t>Demonstration</a:t>
            </a:r>
          </a:p>
          <a:p>
            <a:pPr>
              <a:lnSpc>
                <a:spcPct val="145000"/>
              </a:lnSpc>
            </a:pPr>
            <a:r>
              <a:rPr lang="en-US" altLang="en-US" sz="2500"/>
              <a:t>Closing</a:t>
            </a:r>
          </a:p>
          <a:p>
            <a:pPr>
              <a:lnSpc>
                <a:spcPct val="145000"/>
              </a:lnSpc>
            </a:pPr>
            <a:r>
              <a:rPr lang="en-US" altLang="en-US" sz="2500"/>
              <a:t>Service</a:t>
            </a:r>
          </a:p>
        </p:txBody>
      </p:sp>
      <p:pic>
        <p:nvPicPr>
          <p:cNvPr id="25607" name="Picture 7" descr="D:\POWERPOINT Product\Photos\Blueprint\Photos - BLUEPRINT 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1784350"/>
            <a:ext cx="1663700" cy="4337050"/>
          </a:xfrm>
          <a:prstGeom prst="rect">
            <a:avLst/>
          </a:prstGeom>
          <a:noFill/>
          <a:ln w="9525">
            <a:solidFill>
              <a:srgbClr val="343399"/>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iterate type="lt">
                                    <p:tmPct val="100000"/>
                                  </p:iterate>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75" fill="hold"/>
                                        <p:tgtEl>
                                          <p:spTgt spid="25602"/>
                                        </p:tgtEl>
                                        <p:attrNameLst>
                                          <p:attrName>ppt_x</p:attrName>
                                        </p:attrNameLst>
                                      </p:cBhvr>
                                      <p:tavLst>
                                        <p:tav tm="0">
                                          <p:val>
                                            <p:strVal val="1+#ppt_w/2"/>
                                          </p:val>
                                        </p:tav>
                                        <p:tav tm="100000">
                                          <p:val>
                                            <p:strVal val="#ppt_x"/>
                                          </p:val>
                                        </p:tav>
                                      </p:tavLst>
                                    </p:anim>
                                    <p:anim calcmode="lin" valueType="num">
                                      <p:cBhvr additive="base">
                                        <p:cTn id="8" dur="75" fill="hold"/>
                                        <p:tgtEl>
                                          <p:spTgt spid="2560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 calcmode="lin" valueType="num">
                                      <p:cBhvr additive="base">
                                        <p:cTn id="13" dur="500" fill="hold"/>
                                        <p:tgtEl>
                                          <p:spTgt spid="2560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56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5603">
                                            <p:txEl>
                                              <p:pRg st="1" end="1"/>
                                            </p:txEl>
                                          </p:spTgt>
                                        </p:tgtEl>
                                        <p:attrNameLst>
                                          <p:attrName>style.visibility</p:attrName>
                                        </p:attrNameLst>
                                      </p:cBhvr>
                                      <p:to>
                                        <p:strVal val="visible"/>
                                      </p:to>
                                    </p:set>
                                    <p:anim calcmode="lin" valueType="num">
                                      <p:cBhvr additive="base">
                                        <p:cTn id="19" dur="500" fill="hold"/>
                                        <p:tgtEl>
                                          <p:spTgt spid="2560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56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5603">
                                            <p:txEl>
                                              <p:pRg st="2" end="2"/>
                                            </p:txEl>
                                          </p:spTgt>
                                        </p:tgtEl>
                                        <p:attrNameLst>
                                          <p:attrName>style.visibility</p:attrName>
                                        </p:attrNameLst>
                                      </p:cBhvr>
                                      <p:to>
                                        <p:strVal val="visible"/>
                                      </p:to>
                                    </p:set>
                                    <p:anim calcmode="lin" valueType="num">
                                      <p:cBhvr additive="base">
                                        <p:cTn id="25" dur="500" fill="hold"/>
                                        <p:tgtEl>
                                          <p:spTgt spid="25603">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56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5603">
                                            <p:txEl>
                                              <p:pRg st="3" end="3"/>
                                            </p:txEl>
                                          </p:spTgt>
                                        </p:tgtEl>
                                        <p:attrNameLst>
                                          <p:attrName>style.visibility</p:attrName>
                                        </p:attrNameLst>
                                      </p:cBhvr>
                                      <p:to>
                                        <p:strVal val="visible"/>
                                      </p:to>
                                    </p:set>
                                    <p:anim calcmode="lin" valueType="num">
                                      <p:cBhvr additive="base">
                                        <p:cTn id="31" dur="500" fill="hold"/>
                                        <p:tgtEl>
                                          <p:spTgt spid="25603">
                                            <p:txEl>
                                              <p:pRg st="3" end="3"/>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56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603">
                                            <p:txEl>
                                              <p:pRg st="4" end="4"/>
                                            </p:txEl>
                                          </p:spTgt>
                                        </p:tgtEl>
                                        <p:attrNameLst>
                                          <p:attrName>style.visibility</p:attrName>
                                        </p:attrNameLst>
                                      </p:cBhvr>
                                      <p:to>
                                        <p:strVal val="visible"/>
                                      </p:to>
                                    </p:set>
                                    <p:anim calcmode="lin" valueType="num">
                                      <p:cBhvr additive="base">
                                        <p:cTn id="37" dur="500" fill="hold"/>
                                        <p:tgtEl>
                                          <p:spTgt spid="25603">
                                            <p:txEl>
                                              <p:pRg st="4" end="4"/>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56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5603">
                                            <p:txEl>
                                              <p:pRg st="5" end="5"/>
                                            </p:txEl>
                                          </p:spTgt>
                                        </p:tgtEl>
                                        <p:attrNameLst>
                                          <p:attrName>style.visibility</p:attrName>
                                        </p:attrNameLst>
                                      </p:cBhvr>
                                      <p:to>
                                        <p:strVal val="visible"/>
                                      </p:to>
                                    </p:set>
                                    <p:anim calcmode="lin" valueType="num">
                                      <p:cBhvr additive="base">
                                        <p:cTn id="43" dur="500" fill="hold"/>
                                        <p:tgtEl>
                                          <p:spTgt spid="25603">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560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5603">
                                            <p:txEl>
                                              <p:pRg st="6" end="6"/>
                                            </p:txEl>
                                          </p:spTgt>
                                        </p:tgtEl>
                                        <p:attrNameLst>
                                          <p:attrName>style.visibility</p:attrName>
                                        </p:attrNameLst>
                                      </p:cBhvr>
                                      <p:to>
                                        <p:strVal val="visible"/>
                                      </p:to>
                                    </p:set>
                                    <p:anim calcmode="lin" valueType="num">
                                      <p:cBhvr additive="base">
                                        <p:cTn id="49" dur="500" fill="hold"/>
                                        <p:tgtEl>
                                          <p:spTgt spid="25603">
                                            <p:txEl>
                                              <p:pRg st="6" end="6"/>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560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build="p" autoUpdateAnimBg="0"/>
    </p:bldLst>
  </p:timing>
</p:sld>
</file>

<file path=ppt/theme/theme1.xml><?xml version="1.0" encoding="utf-8"?>
<a:theme xmlns:a="http://schemas.openxmlformats.org/drawingml/2006/main" name="Default Design">
  <a:themeElements>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fontScheme name="Default Design">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outerShdw dist="35921" dir="2700000" algn="ctr" rotWithShape="0">
            <a:srgbClr val="DDDDDD"/>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1" i="0" u="none" strike="noStrike" cap="none" normalizeH="0" baseline="0" smtClean="0">
            <a:ln>
              <a:noFill/>
            </a:ln>
            <a:solidFill>
              <a:srgbClr val="0E4896"/>
            </a:solidFill>
            <a:effectLst/>
            <a:latin typeface="Century Gothic" panose="020B0502020202020204" pitchFamily="34" charset="0"/>
          </a:defRPr>
        </a:defPPr>
      </a:lstStyle>
    </a:spDef>
    <a:lnDef>
      <a:spPr bwMode="auto">
        <a:xfrm>
          <a:off x="0" y="0"/>
          <a:ext cx="1" cy="1"/>
        </a:xfrm>
        <a:custGeom>
          <a:avLst/>
          <a:gdLst/>
          <a:ahLst/>
          <a:cxnLst/>
          <a:rect l="0" t="0" r="0" b="0"/>
          <a:pathLst/>
        </a:custGeom>
        <a:noFill/>
        <a:ln>
          <a:noFill/>
        </a:ln>
        <a:effectLst>
          <a:outerShdw dist="35921" dir="2700000" algn="ctr" rotWithShape="0">
            <a:srgbClr val="DDDDDD"/>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1" i="0" u="none" strike="noStrike" cap="none" normalizeH="0" baseline="0" smtClean="0">
            <a:ln>
              <a:noFill/>
            </a:ln>
            <a:solidFill>
              <a:srgbClr val="0E4896"/>
            </a:solidFill>
            <a:effectLst/>
            <a:latin typeface="Century Gothic" panose="020B0502020202020204"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717</TotalTime>
  <Words>2102</Words>
  <Application>Microsoft Office PowerPoint</Application>
  <PresentationFormat>On-screen Show (4:3)</PresentationFormat>
  <Paragraphs>428</Paragraphs>
  <Slides>21</Slides>
  <Notes>21</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Times New Roman</vt:lpstr>
      <vt:lpstr>Century Gothic</vt:lpstr>
      <vt:lpstr>Arial</vt:lpstr>
      <vt:lpstr>Symbol</vt:lpstr>
      <vt:lpstr>Default Design</vt:lpstr>
      <vt:lpstr>BUILDER-DIRECTED SLIDES</vt:lpstr>
      <vt:lpstr>Sales and Marketing Subcontractor</vt:lpstr>
      <vt:lpstr>Evolution in the Marketing of New Homes</vt:lpstr>
      <vt:lpstr>The Marketing-Driven Approach To Sales Success</vt:lpstr>
      <vt:lpstr>Trends in New Home Sales</vt:lpstr>
      <vt:lpstr>Homebuyers Today</vt:lpstr>
      <vt:lpstr>Marketing Services</vt:lpstr>
      <vt:lpstr>Sales Services</vt:lpstr>
      <vt:lpstr>CNHS Critical Path Approach to Selling New Homes</vt:lpstr>
      <vt:lpstr>Key Components of New Homes Market Research</vt:lpstr>
      <vt:lpstr>Development of Marketing Strategies</vt:lpstr>
      <vt:lpstr>Importance of Cooperative Broker Involvement</vt:lpstr>
      <vt:lpstr>Primary Sources of New Home Prospects</vt:lpstr>
      <vt:lpstr>Keys to a Successful Cooperative Broker Program</vt:lpstr>
      <vt:lpstr>Advantages of Providing Quality Customer Service</vt:lpstr>
      <vt:lpstr>Benefits of Participation in Registered Builder Program</vt:lpstr>
      <vt:lpstr>Registered Builder Program Brings Increased Sales</vt:lpstr>
      <vt:lpstr>Registered Builder Program Brings Easier Sales</vt:lpstr>
      <vt:lpstr>Registered Builder Program Brings Time Savings</vt:lpstr>
      <vt:lpstr>Registered Builder Program Brings Cost Savings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105</cp:revision>
  <dcterms:created xsi:type="dcterms:W3CDTF">2000-09-05T20:39:33Z</dcterms:created>
  <dcterms:modified xsi:type="dcterms:W3CDTF">2017-05-31T21:21:06Z</dcterms:modified>
</cp:coreProperties>
</file>