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5" r:id="rId2"/>
    <p:sldId id="288" r:id="rId3"/>
    <p:sldId id="287" r:id="rId4"/>
    <p:sldId id="286" r:id="rId5"/>
    <p:sldId id="289" r:id="rId6"/>
    <p:sldId id="298" r:id="rId7"/>
    <p:sldId id="290" r:id="rId8"/>
    <p:sldId id="291" r:id="rId9"/>
    <p:sldId id="293" r:id="rId10"/>
    <p:sldId id="292" r:id="rId11"/>
    <p:sldId id="294" r:id="rId12"/>
    <p:sldId id="295" r:id="rId13"/>
    <p:sldId id="296" r:id="rId14"/>
    <p:sldId id="297" r:id="rId15"/>
    <p:sldId id="308" r:id="rId16"/>
    <p:sldId id="301" r:id="rId17"/>
    <p:sldId id="302" r:id="rId18"/>
    <p:sldId id="303" r:id="rId19"/>
    <p:sldId id="304" r:id="rId20"/>
    <p:sldId id="299" r:id="rId21"/>
    <p:sldId id="305" r:id="rId22"/>
    <p:sldId id="306" r:id="rId23"/>
    <p:sldId id="307" r:id="rId24"/>
    <p:sldId id="309" r:id="rId25"/>
    <p:sldId id="284" r:id="rId26"/>
    <p:sldId id="285" r:id="rId27"/>
    <p:sldId id="310" r:id="rId28"/>
    <p:sldId id="311" r:id="rId29"/>
    <p:sldId id="312" r:id="rId30"/>
    <p:sldId id="313" r:id="rId31"/>
    <p:sldId id="314" r:id="rId32"/>
    <p:sldId id="315" r:id="rId33"/>
    <p:sldId id="300" r:id="rId34"/>
    <p:sldId id="316" r:id="rId3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6600"/>
    <a:srgbClr val="996633"/>
    <a:srgbClr val="A50021"/>
    <a:srgbClr val="993300"/>
    <a:srgbClr val="936A58"/>
    <a:srgbClr val="A48572"/>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B254CF-F86C-4196-9BCA-3E84B3A1845C}" v="1" dt="2025-01-28T23:54:04.1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51" autoAdjust="0"/>
    <p:restoredTop sz="92447" autoAdjust="0"/>
  </p:normalViewPr>
  <p:slideViewPr>
    <p:cSldViewPr>
      <p:cViewPr varScale="1">
        <p:scale>
          <a:sx n="81" d="100"/>
          <a:sy n="81" d="100"/>
        </p:scale>
        <p:origin x="1684" y="2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7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nnis Walsh" userId="c754e0dc97598b53" providerId="LiveId" clId="{5E1C4B70-94C4-451A-A17D-873BCC838F9B}"/>
    <pc:docChg chg="modSld modMainMaster">
      <pc:chgData name="Dennis Walsh" userId="c754e0dc97598b53" providerId="LiveId" clId="{5E1C4B70-94C4-451A-A17D-873BCC838F9B}" dt="2021-04-08T01:46:12.156" v="253"/>
      <pc:docMkLst>
        <pc:docMk/>
      </pc:docMkLst>
      <pc:sldChg chg="modSp mod modAnim">
        <pc:chgData name="Dennis Walsh" userId="c754e0dc97598b53" providerId="LiveId" clId="{5E1C4B70-94C4-451A-A17D-873BCC838F9B}" dt="2021-04-08T01:43:55.513" v="211"/>
        <pc:sldMkLst>
          <pc:docMk/>
          <pc:sldMk cId="1792051603" sldId="284"/>
        </pc:sldMkLst>
      </pc:sldChg>
      <pc:sldChg chg="modSp mod">
        <pc:chgData name="Dennis Walsh" userId="c754e0dc97598b53" providerId="LiveId" clId="{5E1C4B70-94C4-451A-A17D-873BCC838F9B}" dt="2021-04-08T01:44:08.456" v="216"/>
        <pc:sldMkLst>
          <pc:docMk/>
          <pc:sldMk cId="1381536511" sldId="285"/>
        </pc:sldMkLst>
      </pc:sldChg>
      <pc:sldChg chg="modSp mod">
        <pc:chgData name="Dennis Walsh" userId="c754e0dc97598b53" providerId="LiveId" clId="{5E1C4B70-94C4-451A-A17D-873BCC838F9B}" dt="2021-04-08T01:37:01.273" v="28"/>
        <pc:sldMkLst>
          <pc:docMk/>
          <pc:sldMk cId="2194283713" sldId="286"/>
        </pc:sldMkLst>
      </pc:sldChg>
      <pc:sldChg chg="modSp mod">
        <pc:chgData name="Dennis Walsh" userId="c754e0dc97598b53" providerId="LiveId" clId="{5E1C4B70-94C4-451A-A17D-873BCC838F9B}" dt="2021-04-08T01:36:37.626" v="24"/>
        <pc:sldMkLst>
          <pc:docMk/>
          <pc:sldMk cId="2820969684" sldId="287"/>
        </pc:sldMkLst>
      </pc:sldChg>
      <pc:sldChg chg="modSp mod">
        <pc:chgData name="Dennis Walsh" userId="c754e0dc97598b53" providerId="LiveId" clId="{5E1C4B70-94C4-451A-A17D-873BCC838F9B}" dt="2021-04-08T01:36:21.417" v="22"/>
        <pc:sldMkLst>
          <pc:docMk/>
          <pc:sldMk cId="3122782474" sldId="288"/>
        </pc:sldMkLst>
      </pc:sldChg>
      <pc:sldChg chg="modSp mod">
        <pc:chgData name="Dennis Walsh" userId="c754e0dc97598b53" providerId="LiveId" clId="{5E1C4B70-94C4-451A-A17D-873BCC838F9B}" dt="2021-04-08T01:37:28.945" v="46"/>
        <pc:sldMkLst>
          <pc:docMk/>
          <pc:sldMk cId="1434754855" sldId="289"/>
        </pc:sldMkLst>
      </pc:sldChg>
      <pc:sldChg chg="addSp delSp modSp mod modAnim">
        <pc:chgData name="Dennis Walsh" userId="c754e0dc97598b53" providerId="LiveId" clId="{5E1C4B70-94C4-451A-A17D-873BCC838F9B}" dt="2021-04-08T01:38:19.104" v="63"/>
        <pc:sldMkLst>
          <pc:docMk/>
          <pc:sldMk cId="2437546004" sldId="290"/>
        </pc:sldMkLst>
      </pc:sldChg>
      <pc:sldChg chg="modSp mod">
        <pc:chgData name="Dennis Walsh" userId="c754e0dc97598b53" providerId="LiveId" clId="{5E1C4B70-94C4-451A-A17D-873BCC838F9B}" dt="2021-04-08T01:38:34.694" v="65"/>
        <pc:sldMkLst>
          <pc:docMk/>
          <pc:sldMk cId="2302037347" sldId="291"/>
        </pc:sldMkLst>
      </pc:sldChg>
      <pc:sldChg chg="modSp mod">
        <pc:chgData name="Dennis Walsh" userId="c754e0dc97598b53" providerId="LiveId" clId="{5E1C4B70-94C4-451A-A17D-873BCC838F9B}" dt="2021-04-08T01:39:00.469" v="69"/>
        <pc:sldMkLst>
          <pc:docMk/>
          <pc:sldMk cId="1081440190" sldId="292"/>
        </pc:sldMkLst>
      </pc:sldChg>
      <pc:sldChg chg="modSp mod">
        <pc:chgData name="Dennis Walsh" userId="c754e0dc97598b53" providerId="LiveId" clId="{5E1C4B70-94C4-451A-A17D-873BCC838F9B}" dt="2021-04-08T01:38:47.376" v="67"/>
        <pc:sldMkLst>
          <pc:docMk/>
          <pc:sldMk cId="1948680187" sldId="293"/>
        </pc:sldMkLst>
      </pc:sldChg>
      <pc:sldChg chg="modSp mod">
        <pc:chgData name="Dennis Walsh" userId="c754e0dc97598b53" providerId="LiveId" clId="{5E1C4B70-94C4-451A-A17D-873BCC838F9B}" dt="2021-04-08T01:39:21.957" v="120"/>
        <pc:sldMkLst>
          <pc:docMk/>
          <pc:sldMk cId="92092709" sldId="294"/>
        </pc:sldMkLst>
      </pc:sldChg>
      <pc:sldChg chg="modSp mod">
        <pc:chgData name="Dennis Walsh" userId="c754e0dc97598b53" providerId="LiveId" clId="{5E1C4B70-94C4-451A-A17D-873BCC838F9B}" dt="2021-04-08T01:39:36.517" v="124"/>
        <pc:sldMkLst>
          <pc:docMk/>
          <pc:sldMk cId="3507826941" sldId="295"/>
        </pc:sldMkLst>
      </pc:sldChg>
      <pc:sldChg chg="modSp mod">
        <pc:chgData name="Dennis Walsh" userId="c754e0dc97598b53" providerId="LiveId" clId="{5E1C4B70-94C4-451A-A17D-873BCC838F9B}" dt="2021-04-08T01:39:51.385" v="126"/>
        <pc:sldMkLst>
          <pc:docMk/>
          <pc:sldMk cId="749486078" sldId="296"/>
        </pc:sldMkLst>
      </pc:sldChg>
      <pc:sldChg chg="modSp mod">
        <pc:chgData name="Dennis Walsh" userId="c754e0dc97598b53" providerId="LiveId" clId="{5E1C4B70-94C4-451A-A17D-873BCC838F9B}" dt="2021-04-08T01:41:13.969" v="134"/>
        <pc:sldMkLst>
          <pc:docMk/>
          <pc:sldMk cId="2567949344" sldId="297"/>
        </pc:sldMkLst>
      </pc:sldChg>
      <pc:sldChg chg="modSp mod">
        <pc:chgData name="Dennis Walsh" userId="c754e0dc97598b53" providerId="LiveId" clId="{5E1C4B70-94C4-451A-A17D-873BCC838F9B}" dt="2021-04-08T01:37:52.756" v="59"/>
        <pc:sldMkLst>
          <pc:docMk/>
          <pc:sldMk cId="374745901" sldId="298"/>
        </pc:sldMkLst>
      </pc:sldChg>
      <pc:sldChg chg="addSp delSp modSp mod modAnim">
        <pc:chgData name="Dennis Walsh" userId="c754e0dc97598b53" providerId="LiveId" clId="{5E1C4B70-94C4-451A-A17D-873BCC838F9B}" dt="2021-04-08T01:42:31.894" v="179"/>
        <pc:sldMkLst>
          <pc:docMk/>
          <pc:sldMk cId="3766073765" sldId="299"/>
        </pc:sldMkLst>
      </pc:sldChg>
      <pc:sldChg chg="modSp mod">
        <pc:chgData name="Dennis Walsh" userId="c754e0dc97598b53" providerId="LiveId" clId="{5E1C4B70-94C4-451A-A17D-873BCC838F9B}" dt="2021-04-08T01:46:03.756" v="251"/>
        <pc:sldMkLst>
          <pc:docMk/>
          <pc:sldMk cId="4050967263" sldId="300"/>
        </pc:sldMkLst>
      </pc:sldChg>
      <pc:sldChg chg="modSp mod">
        <pc:chgData name="Dennis Walsh" userId="c754e0dc97598b53" providerId="LiveId" clId="{5E1C4B70-94C4-451A-A17D-873BCC838F9B}" dt="2021-04-08T01:41:34.416" v="138"/>
        <pc:sldMkLst>
          <pc:docMk/>
          <pc:sldMk cId="2930981248" sldId="301"/>
        </pc:sldMkLst>
      </pc:sldChg>
      <pc:sldChg chg="modSp mod">
        <pc:chgData name="Dennis Walsh" userId="c754e0dc97598b53" providerId="LiveId" clId="{5E1C4B70-94C4-451A-A17D-873BCC838F9B}" dt="2021-04-08T01:41:45.720" v="140"/>
        <pc:sldMkLst>
          <pc:docMk/>
          <pc:sldMk cId="3281311498" sldId="302"/>
        </pc:sldMkLst>
      </pc:sldChg>
      <pc:sldChg chg="modSp mod">
        <pc:chgData name="Dennis Walsh" userId="c754e0dc97598b53" providerId="LiveId" clId="{5E1C4B70-94C4-451A-A17D-873BCC838F9B}" dt="2021-04-08T01:41:59.205" v="158"/>
        <pc:sldMkLst>
          <pc:docMk/>
          <pc:sldMk cId="3367301028" sldId="303"/>
        </pc:sldMkLst>
      </pc:sldChg>
      <pc:sldChg chg="modSp mod">
        <pc:chgData name="Dennis Walsh" userId="c754e0dc97598b53" providerId="LiveId" clId="{5E1C4B70-94C4-451A-A17D-873BCC838F9B}" dt="2021-04-08T01:42:10.242" v="160"/>
        <pc:sldMkLst>
          <pc:docMk/>
          <pc:sldMk cId="3393599566" sldId="304"/>
        </pc:sldMkLst>
      </pc:sldChg>
      <pc:sldChg chg="modSp mod">
        <pc:chgData name="Dennis Walsh" userId="c754e0dc97598b53" providerId="LiveId" clId="{5E1C4B70-94C4-451A-A17D-873BCC838F9B}" dt="2021-04-08T01:42:44.183" v="183"/>
        <pc:sldMkLst>
          <pc:docMk/>
          <pc:sldMk cId="2378513541" sldId="305"/>
        </pc:sldMkLst>
      </pc:sldChg>
      <pc:sldChg chg="modSp mod">
        <pc:chgData name="Dennis Walsh" userId="c754e0dc97598b53" providerId="LiveId" clId="{5E1C4B70-94C4-451A-A17D-873BCC838F9B}" dt="2021-04-08T01:42:59.330" v="185"/>
        <pc:sldMkLst>
          <pc:docMk/>
          <pc:sldMk cId="2927110491" sldId="306"/>
        </pc:sldMkLst>
      </pc:sldChg>
      <pc:sldChg chg="modSp mod">
        <pc:chgData name="Dennis Walsh" userId="c754e0dc97598b53" providerId="LiveId" clId="{5E1C4B70-94C4-451A-A17D-873BCC838F9B}" dt="2021-04-08T01:43:08.729" v="187"/>
        <pc:sldMkLst>
          <pc:docMk/>
          <pc:sldMk cId="1322055354" sldId="307"/>
        </pc:sldMkLst>
      </pc:sldChg>
      <pc:sldChg chg="modSp mod">
        <pc:chgData name="Dennis Walsh" userId="c754e0dc97598b53" providerId="LiveId" clId="{5E1C4B70-94C4-451A-A17D-873BCC838F9B}" dt="2021-04-08T01:41:24.916" v="136"/>
        <pc:sldMkLst>
          <pc:docMk/>
          <pc:sldMk cId="2109468455" sldId="308"/>
        </pc:sldMkLst>
      </pc:sldChg>
      <pc:sldChg chg="modSp mod">
        <pc:chgData name="Dennis Walsh" userId="c754e0dc97598b53" providerId="LiveId" clId="{5E1C4B70-94C4-451A-A17D-873BCC838F9B}" dt="2021-04-08T01:43:26.356" v="197"/>
        <pc:sldMkLst>
          <pc:docMk/>
          <pc:sldMk cId="1665358677" sldId="309"/>
        </pc:sldMkLst>
      </pc:sldChg>
      <pc:sldChg chg="modSp mod">
        <pc:chgData name="Dennis Walsh" userId="c754e0dc97598b53" providerId="LiveId" clId="{5E1C4B70-94C4-451A-A17D-873BCC838F9B}" dt="2021-04-08T01:44:21.605" v="221"/>
        <pc:sldMkLst>
          <pc:docMk/>
          <pc:sldMk cId="3388566253" sldId="310"/>
        </pc:sldMkLst>
      </pc:sldChg>
      <pc:sldChg chg="modSp mod">
        <pc:chgData name="Dennis Walsh" userId="c754e0dc97598b53" providerId="LiveId" clId="{5E1C4B70-94C4-451A-A17D-873BCC838F9B}" dt="2021-04-08T01:44:34.218" v="223"/>
        <pc:sldMkLst>
          <pc:docMk/>
          <pc:sldMk cId="2037045109" sldId="311"/>
        </pc:sldMkLst>
      </pc:sldChg>
      <pc:sldChg chg="modSp mod">
        <pc:chgData name="Dennis Walsh" userId="c754e0dc97598b53" providerId="LiveId" clId="{5E1C4B70-94C4-451A-A17D-873BCC838F9B}" dt="2021-04-08T01:44:55.625" v="229"/>
        <pc:sldMkLst>
          <pc:docMk/>
          <pc:sldMk cId="834827860" sldId="312"/>
        </pc:sldMkLst>
      </pc:sldChg>
      <pc:sldChg chg="modSp mod">
        <pc:chgData name="Dennis Walsh" userId="c754e0dc97598b53" providerId="LiveId" clId="{5E1C4B70-94C4-451A-A17D-873BCC838F9B}" dt="2021-04-08T01:45:22.972" v="237"/>
        <pc:sldMkLst>
          <pc:docMk/>
          <pc:sldMk cId="1693136752" sldId="313"/>
        </pc:sldMkLst>
      </pc:sldChg>
      <pc:sldChg chg="modSp mod">
        <pc:chgData name="Dennis Walsh" userId="c754e0dc97598b53" providerId="LiveId" clId="{5E1C4B70-94C4-451A-A17D-873BCC838F9B}" dt="2021-04-08T01:45:37.395" v="242"/>
        <pc:sldMkLst>
          <pc:docMk/>
          <pc:sldMk cId="4004792898" sldId="314"/>
        </pc:sldMkLst>
      </pc:sldChg>
      <pc:sldChg chg="modSp mod">
        <pc:chgData name="Dennis Walsh" userId="c754e0dc97598b53" providerId="LiveId" clId="{5E1C4B70-94C4-451A-A17D-873BCC838F9B}" dt="2021-04-08T01:45:49.171" v="247"/>
        <pc:sldMkLst>
          <pc:docMk/>
          <pc:sldMk cId="138338435" sldId="315"/>
        </pc:sldMkLst>
      </pc:sldChg>
      <pc:sldChg chg="modSp mod">
        <pc:chgData name="Dennis Walsh" userId="c754e0dc97598b53" providerId="LiveId" clId="{5E1C4B70-94C4-451A-A17D-873BCC838F9B}" dt="2021-04-08T01:46:12.156" v="253"/>
        <pc:sldMkLst>
          <pc:docMk/>
          <pc:sldMk cId="1232462967" sldId="316"/>
        </pc:sldMkLst>
      </pc:sldChg>
      <pc:sldMasterChg chg="modSp mod modSldLayout">
        <pc:chgData name="Dennis Walsh" userId="c754e0dc97598b53" providerId="LiveId" clId="{5E1C4B70-94C4-451A-A17D-873BCC838F9B}" dt="2021-04-08T01:35:53.938" v="18"/>
        <pc:sldMasterMkLst>
          <pc:docMk/>
          <pc:sldMasterMk cId="0" sldId="2147483648"/>
        </pc:sldMasterMkLst>
        <pc:sldLayoutChg chg="addSp delSp modSp mod">
          <pc:chgData name="Dennis Walsh" userId="c754e0dc97598b53" providerId="LiveId" clId="{5E1C4B70-94C4-451A-A17D-873BCC838F9B}" dt="2021-04-08T01:34:36.284" v="4"/>
          <pc:sldLayoutMkLst>
            <pc:docMk/>
            <pc:sldMasterMk cId="0" sldId="2147483648"/>
            <pc:sldLayoutMk cId="2120893393" sldId="2147483649"/>
          </pc:sldLayoutMkLst>
        </pc:sldLayoutChg>
        <pc:sldLayoutChg chg="modSp mod">
          <pc:chgData name="Dennis Walsh" userId="c754e0dc97598b53" providerId="LiveId" clId="{5E1C4B70-94C4-451A-A17D-873BCC838F9B}" dt="2021-04-08T01:34:41.490" v="5"/>
          <pc:sldLayoutMkLst>
            <pc:docMk/>
            <pc:sldMasterMk cId="0" sldId="2147483648"/>
            <pc:sldLayoutMk cId="268209401" sldId="2147483650"/>
          </pc:sldLayoutMkLst>
        </pc:sldLayoutChg>
        <pc:sldLayoutChg chg="modSp mod">
          <pc:chgData name="Dennis Walsh" userId="c754e0dc97598b53" providerId="LiveId" clId="{5E1C4B70-94C4-451A-A17D-873BCC838F9B}" dt="2021-04-08T01:34:48.018" v="6"/>
          <pc:sldLayoutMkLst>
            <pc:docMk/>
            <pc:sldMasterMk cId="0" sldId="2147483648"/>
            <pc:sldLayoutMk cId="2116741704" sldId="2147483651"/>
          </pc:sldLayoutMkLst>
        </pc:sldLayoutChg>
        <pc:sldLayoutChg chg="modSp mod">
          <pc:chgData name="Dennis Walsh" userId="c754e0dc97598b53" providerId="LiveId" clId="{5E1C4B70-94C4-451A-A17D-873BCC838F9B}" dt="2021-04-08T01:34:53.070" v="7"/>
          <pc:sldLayoutMkLst>
            <pc:docMk/>
            <pc:sldMasterMk cId="0" sldId="2147483648"/>
            <pc:sldLayoutMk cId="689947931" sldId="2147483652"/>
          </pc:sldLayoutMkLst>
        </pc:sldLayoutChg>
        <pc:sldLayoutChg chg="modSp mod">
          <pc:chgData name="Dennis Walsh" userId="c754e0dc97598b53" providerId="LiveId" clId="{5E1C4B70-94C4-451A-A17D-873BCC838F9B}" dt="2021-04-08T01:35:15.312" v="10"/>
          <pc:sldLayoutMkLst>
            <pc:docMk/>
            <pc:sldMasterMk cId="0" sldId="2147483648"/>
            <pc:sldLayoutMk cId="451275674" sldId="2147483653"/>
          </pc:sldLayoutMkLst>
        </pc:sldLayoutChg>
        <pc:sldLayoutChg chg="modSp mod">
          <pc:chgData name="Dennis Walsh" userId="c754e0dc97598b53" providerId="LiveId" clId="{5E1C4B70-94C4-451A-A17D-873BCC838F9B}" dt="2021-04-08T01:35:20.470" v="11"/>
          <pc:sldLayoutMkLst>
            <pc:docMk/>
            <pc:sldMasterMk cId="0" sldId="2147483648"/>
            <pc:sldLayoutMk cId="2443490813" sldId="2147483654"/>
          </pc:sldLayoutMkLst>
        </pc:sldLayoutChg>
        <pc:sldLayoutChg chg="modSp mod">
          <pc:chgData name="Dennis Walsh" userId="c754e0dc97598b53" providerId="LiveId" clId="{5E1C4B70-94C4-451A-A17D-873BCC838F9B}" dt="2021-04-08T01:35:27.015" v="12"/>
          <pc:sldLayoutMkLst>
            <pc:docMk/>
            <pc:sldMasterMk cId="0" sldId="2147483648"/>
            <pc:sldLayoutMk cId="4217119629" sldId="2147483655"/>
          </pc:sldLayoutMkLst>
        </pc:sldLayoutChg>
        <pc:sldLayoutChg chg="modSp mod">
          <pc:chgData name="Dennis Walsh" userId="c754e0dc97598b53" providerId="LiveId" clId="{5E1C4B70-94C4-451A-A17D-873BCC838F9B}" dt="2021-04-08T01:35:33.439" v="13"/>
          <pc:sldLayoutMkLst>
            <pc:docMk/>
            <pc:sldMasterMk cId="0" sldId="2147483648"/>
            <pc:sldLayoutMk cId="1593316280" sldId="2147483656"/>
          </pc:sldLayoutMkLst>
        </pc:sldLayoutChg>
        <pc:sldLayoutChg chg="modSp mod">
          <pc:chgData name="Dennis Walsh" userId="c754e0dc97598b53" providerId="LiveId" clId="{5E1C4B70-94C4-451A-A17D-873BCC838F9B}" dt="2021-04-08T01:35:38.742" v="14"/>
          <pc:sldLayoutMkLst>
            <pc:docMk/>
            <pc:sldMasterMk cId="0" sldId="2147483648"/>
            <pc:sldLayoutMk cId="1395207173" sldId="2147483657"/>
          </pc:sldLayoutMkLst>
        </pc:sldLayoutChg>
        <pc:sldLayoutChg chg="modSp mod">
          <pc:chgData name="Dennis Walsh" userId="c754e0dc97598b53" providerId="LiveId" clId="{5E1C4B70-94C4-451A-A17D-873BCC838F9B}" dt="2021-04-08T01:35:43.634" v="15"/>
          <pc:sldLayoutMkLst>
            <pc:docMk/>
            <pc:sldMasterMk cId="0" sldId="2147483648"/>
            <pc:sldLayoutMk cId="1669210978" sldId="2147483658"/>
          </pc:sldLayoutMkLst>
        </pc:sldLayoutChg>
        <pc:sldLayoutChg chg="modSp mod">
          <pc:chgData name="Dennis Walsh" userId="c754e0dc97598b53" providerId="LiveId" clId="{5E1C4B70-94C4-451A-A17D-873BCC838F9B}" dt="2021-04-08T01:35:53.938" v="18"/>
          <pc:sldLayoutMkLst>
            <pc:docMk/>
            <pc:sldMasterMk cId="0" sldId="2147483648"/>
            <pc:sldLayoutMk cId="2544348894" sldId="2147483659"/>
          </pc:sldLayoutMkLst>
        </pc:sldLayoutChg>
      </pc:sldMasterChg>
    </pc:docChg>
  </pc:docChgLst>
  <pc:docChgLst>
    <pc:chgData name="Dennis Walsh" userId="c754e0dc97598b53" providerId="LiveId" clId="{18AA0187-82B9-489D-89D0-A89080AAFAB5}"/>
    <pc:docChg chg="modSld modMainMaster">
      <pc:chgData name="Dennis Walsh" userId="c754e0dc97598b53" providerId="LiveId" clId="{18AA0187-82B9-489D-89D0-A89080AAFAB5}" dt="2021-04-12T17:23:47.850" v="52" actId="255"/>
      <pc:docMkLst>
        <pc:docMk/>
      </pc:docMkLst>
      <pc:sldChg chg="modSp mod">
        <pc:chgData name="Dennis Walsh" userId="c754e0dc97598b53" providerId="LiveId" clId="{18AA0187-82B9-489D-89D0-A89080AAFAB5}" dt="2021-04-12T17:14:11.515" v="0"/>
        <pc:sldMkLst>
          <pc:docMk/>
          <pc:sldMk cId="0" sldId="275"/>
        </pc:sldMkLst>
      </pc:sldChg>
      <pc:sldChg chg="modSp">
        <pc:chgData name="Dennis Walsh" userId="c754e0dc97598b53" providerId="LiveId" clId="{18AA0187-82B9-489D-89D0-A89080AAFAB5}" dt="2021-04-12T17:23:28.114" v="51" actId="255"/>
        <pc:sldMkLst>
          <pc:docMk/>
          <pc:sldMk cId="1792051603" sldId="284"/>
        </pc:sldMkLst>
      </pc:sldChg>
      <pc:sldChg chg="modSp">
        <pc:chgData name="Dennis Walsh" userId="c754e0dc97598b53" providerId="LiveId" clId="{18AA0187-82B9-489D-89D0-A89080AAFAB5}" dt="2021-04-12T17:23:47.850" v="52" actId="255"/>
        <pc:sldMkLst>
          <pc:docMk/>
          <pc:sldMk cId="1381536511" sldId="285"/>
        </pc:sldMkLst>
      </pc:sldChg>
      <pc:sldChg chg="modSp">
        <pc:chgData name="Dennis Walsh" userId="c754e0dc97598b53" providerId="LiveId" clId="{18AA0187-82B9-489D-89D0-A89080AAFAB5}" dt="2021-04-12T17:20:42.322" v="38" actId="255"/>
        <pc:sldMkLst>
          <pc:docMk/>
          <pc:sldMk cId="2194283713" sldId="286"/>
        </pc:sldMkLst>
      </pc:sldChg>
      <pc:sldChg chg="modSp">
        <pc:chgData name="Dennis Walsh" userId="c754e0dc97598b53" providerId="LiveId" clId="{18AA0187-82B9-489D-89D0-A89080AAFAB5}" dt="2021-04-12T17:21:25.889" v="44" actId="255"/>
        <pc:sldMkLst>
          <pc:docMk/>
          <pc:sldMk cId="2820969684" sldId="287"/>
        </pc:sldMkLst>
      </pc:sldChg>
      <pc:sldChg chg="modSp modAnim">
        <pc:chgData name="Dennis Walsh" userId="c754e0dc97598b53" providerId="LiveId" clId="{18AA0187-82B9-489D-89D0-A89080AAFAB5}" dt="2021-04-12T17:21:10.449" v="43" actId="255"/>
        <pc:sldMkLst>
          <pc:docMk/>
          <pc:sldMk cId="3122782474" sldId="288"/>
        </pc:sldMkLst>
      </pc:sldChg>
      <pc:sldChg chg="modSp modAnim">
        <pc:chgData name="Dennis Walsh" userId="c754e0dc97598b53" providerId="LiveId" clId="{18AA0187-82B9-489D-89D0-A89080AAFAB5}" dt="2021-04-12T17:20:27.122" v="37" actId="255"/>
        <pc:sldMkLst>
          <pc:docMk/>
          <pc:sldMk cId="2437546004" sldId="290"/>
        </pc:sldMkLst>
      </pc:sldChg>
      <pc:sldChg chg="modSp">
        <pc:chgData name="Dennis Walsh" userId="c754e0dc97598b53" providerId="LiveId" clId="{18AA0187-82B9-489D-89D0-A89080AAFAB5}" dt="2021-04-12T17:19:32.114" v="32" actId="255"/>
        <pc:sldMkLst>
          <pc:docMk/>
          <pc:sldMk cId="2302037347" sldId="291"/>
        </pc:sldMkLst>
      </pc:sldChg>
      <pc:sldChg chg="modSp">
        <pc:chgData name="Dennis Walsh" userId="c754e0dc97598b53" providerId="LiveId" clId="{18AA0187-82B9-489D-89D0-A89080AAFAB5}" dt="2021-04-12T17:19:17.458" v="30" actId="255"/>
        <pc:sldMkLst>
          <pc:docMk/>
          <pc:sldMk cId="1081440190" sldId="292"/>
        </pc:sldMkLst>
      </pc:sldChg>
      <pc:sldChg chg="modSp">
        <pc:chgData name="Dennis Walsh" userId="c754e0dc97598b53" providerId="LiveId" clId="{18AA0187-82B9-489D-89D0-A89080AAFAB5}" dt="2021-04-12T17:19:25.626" v="31" actId="255"/>
        <pc:sldMkLst>
          <pc:docMk/>
          <pc:sldMk cId="1948680187" sldId="293"/>
        </pc:sldMkLst>
      </pc:sldChg>
      <pc:sldChg chg="modSp">
        <pc:chgData name="Dennis Walsh" userId="c754e0dc97598b53" providerId="LiveId" clId="{18AA0187-82B9-489D-89D0-A89080AAFAB5}" dt="2021-04-12T17:19:08.945" v="29" actId="255"/>
        <pc:sldMkLst>
          <pc:docMk/>
          <pc:sldMk cId="92092709" sldId="294"/>
        </pc:sldMkLst>
      </pc:sldChg>
      <pc:sldChg chg="modSp">
        <pc:chgData name="Dennis Walsh" userId="c754e0dc97598b53" providerId="LiveId" clId="{18AA0187-82B9-489D-89D0-A89080AAFAB5}" dt="2021-04-12T17:18:59.257" v="28" actId="255"/>
        <pc:sldMkLst>
          <pc:docMk/>
          <pc:sldMk cId="3507826941" sldId="295"/>
        </pc:sldMkLst>
      </pc:sldChg>
      <pc:sldChg chg="modSp">
        <pc:chgData name="Dennis Walsh" userId="c754e0dc97598b53" providerId="LiveId" clId="{18AA0187-82B9-489D-89D0-A89080AAFAB5}" dt="2021-04-12T17:18:50.337" v="27" actId="255"/>
        <pc:sldMkLst>
          <pc:docMk/>
          <pc:sldMk cId="749486078" sldId="296"/>
        </pc:sldMkLst>
      </pc:sldChg>
      <pc:sldChg chg="modSp">
        <pc:chgData name="Dennis Walsh" userId="c754e0dc97598b53" providerId="LiveId" clId="{18AA0187-82B9-489D-89D0-A89080AAFAB5}" dt="2021-04-12T17:22:04.970" v="45" actId="255"/>
        <pc:sldMkLst>
          <pc:docMk/>
          <pc:sldMk cId="2567949344" sldId="297"/>
        </pc:sldMkLst>
      </pc:sldChg>
      <pc:sldChg chg="modSp">
        <pc:chgData name="Dennis Walsh" userId="c754e0dc97598b53" providerId="LiveId" clId="{18AA0187-82B9-489D-89D0-A89080AAFAB5}" dt="2021-04-12T17:22:19.514" v="47" actId="255"/>
        <pc:sldMkLst>
          <pc:docMk/>
          <pc:sldMk cId="2930981248" sldId="301"/>
        </pc:sldMkLst>
      </pc:sldChg>
      <pc:sldChg chg="modSp">
        <pc:chgData name="Dennis Walsh" userId="c754e0dc97598b53" providerId="LiveId" clId="{18AA0187-82B9-489D-89D0-A89080AAFAB5}" dt="2021-04-12T17:22:27.130" v="48" actId="255"/>
        <pc:sldMkLst>
          <pc:docMk/>
          <pc:sldMk cId="3281311498" sldId="302"/>
        </pc:sldMkLst>
      </pc:sldChg>
      <pc:sldChg chg="modSp">
        <pc:chgData name="Dennis Walsh" userId="c754e0dc97598b53" providerId="LiveId" clId="{18AA0187-82B9-489D-89D0-A89080AAFAB5}" dt="2021-04-12T17:22:41.585" v="49" actId="255"/>
        <pc:sldMkLst>
          <pc:docMk/>
          <pc:sldMk cId="3393599566" sldId="304"/>
        </pc:sldMkLst>
      </pc:sldChg>
      <pc:sldChg chg="modSp">
        <pc:chgData name="Dennis Walsh" userId="c754e0dc97598b53" providerId="LiveId" clId="{18AA0187-82B9-489D-89D0-A89080AAFAB5}" dt="2021-04-12T17:22:12.874" v="46" actId="255"/>
        <pc:sldMkLst>
          <pc:docMk/>
          <pc:sldMk cId="2109468455" sldId="308"/>
        </pc:sldMkLst>
      </pc:sldChg>
      <pc:sldChg chg="modSp">
        <pc:chgData name="Dennis Walsh" userId="c754e0dc97598b53" providerId="LiveId" clId="{18AA0187-82B9-489D-89D0-A89080AAFAB5}" dt="2021-04-12T17:23:21.153" v="50" actId="255"/>
        <pc:sldMkLst>
          <pc:docMk/>
          <pc:sldMk cId="1665358677" sldId="309"/>
        </pc:sldMkLst>
      </pc:sldChg>
      <pc:sldMasterChg chg="modSp">
        <pc:chgData name="Dennis Walsh" userId="c754e0dc97598b53" providerId="LiveId" clId="{18AA0187-82B9-489D-89D0-A89080AAFAB5}" dt="2021-04-12T17:15:15.447" v="5" actId="1076"/>
        <pc:sldMasterMkLst>
          <pc:docMk/>
          <pc:sldMasterMk cId="0" sldId="2147483648"/>
        </pc:sldMasterMkLst>
      </pc:sldMasterChg>
    </pc:docChg>
  </pc:docChgLst>
  <pc:docChgLst>
    <pc:chgData name="Dennis Walsh" userId="c754e0dc97598b53" providerId="LiveId" clId="{C7B1B4B1-A785-487A-8B93-92F3C875F8C2}"/>
    <pc:docChg chg="modSld">
      <pc:chgData name="Dennis Walsh" userId="c754e0dc97598b53" providerId="LiveId" clId="{C7B1B4B1-A785-487A-8B93-92F3C875F8C2}" dt="2021-04-08T00:51:31.443" v="10"/>
      <pc:docMkLst>
        <pc:docMk/>
      </pc:docMkLst>
      <pc:sldChg chg="modSp">
        <pc:chgData name="Dennis Walsh" userId="c754e0dc97598b53" providerId="LiveId" clId="{C7B1B4B1-A785-487A-8B93-92F3C875F8C2}" dt="2021-04-08T00:50:30.027" v="3"/>
        <pc:sldMkLst>
          <pc:docMk/>
          <pc:sldMk cId="2820969684" sldId="287"/>
        </pc:sldMkLst>
      </pc:sldChg>
      <pc:sldChg chg="modSp">
        <pc:chgData name="Dennis Walsh" userId="c754e0dc97598b53" providerId="LiveId" clId="{C7B1B4B1-A785-487A-8B93-92F3C875F8C2}" dt="2021-04-08T00:50:47.778" v="5"/>
        <pc:sldMkLst>
          <pc:docMk/>
          <pc:sldMk cId="92092709" sldId="294"/>
        </pc:sldMkLst>
      </pc:sldChg>
      <pc:sldChg chg="modSp">
        <pc:chgData name="Dennis Walsh" userId="c754e0dc97598b53" providerId="LiveId" clId="{C7B1B4B1-A785-487A-8B93-92F3C875F8C2}" dt="2021-04-08T00:51:00.368" v="7"/>
        <pc:sldMkLst>
          <pc:docMk/>
          <pc:sldMk cId="2109468455" sldId="308"/>
        </pc:sldMkLst>
      </pc:sldChg>
      <pc:sldChg chg="modSp modAnim">
        <pc:chgData name="Dennis Walsh" userId="c754e0dc97598b53" providerId="LiveId" clId="{C7B1B4B1-A785-487A-8B93-92F3C875F8C2}" dt="2021-04-08T00:51:31.443" v="10"/>
        <pc:sldMkLst>
          <pc:docMk/>
          <pc:sldMk cId="2037045109" sldId="311"/>
        </pc:sldMkLst>
      </pc:sldChg>
      <pc:sldChg chg="modSp">
        <pc:chgData name="Dennis Walsh" userId="c754e0dc97598b53" providerId="LiveId" clId="{C7B1B4B1-A785-487A-8B93-92F3C875F8C2}" dt="2021-04-08T00:50:20.820" v="2"/>
        <pc:sldMkLst>
          <pc:docMk/>
          <pc:sldMk cId="138338435" sldId="31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7680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768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680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680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7680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4567736F-CBF3-4192-8B89-2B38934852F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202F93-F9A5-4262-BAFC-85E8CFCDDA9E}" type="slidenum">
              <a:rPr lang="en-US" altLang="en-US"/>
              <a:pPr/>
              <a:t>1</a:t>
            </a:fld>
            <a:endParaRPr lang="en-US" altLang="en-US"/>
          </a:p>
        </p:txBody>
      </p:sp>
      <p:sp>
        <p:nvSpPr>
          <p:cNvPr id="7782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782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a:p>
            <a:r>
              <a:rPr lang="en-US" altLang="en-US" b="1" u="sng" dirty="0"/>
              <a:t>THIS SLIDE HAS BEEN HIDDEN FROM YOUR PRESENTATION. </a:t>
            </a:r>
          </a:p>
          <a:p>
            <a:r>
              <a:rPr lang="en-US" altLang="en-US" b="1" i="1" dirty="0"/>
              <a:t>Be sure to double-check that this slide does not appear as the first slide when you run your presentation.</a:t>
            </a:r>
          </a:p>
          <a:p>
            <a:endParaRPr lang="en-US" altLang="en-US" b="1" i="1" dirty="0"/>
          </a:p>
          <a:p>
            <a:r>
              <a:rPr lang="en-US" altLang="en-US" b="1" u="sng" dirty="0"/>
              <a:t>If the slide is not hidden, do the following:</a:t>
            </a:r>
          </a:p>
          <a:p>
            <a:r>
              <a:rPr lang="en-US" altLang="en-US" b="1" dirty="0"/>
              <a:t>On the SLIDE SHOW menu, click HIDE SLIDE.</a:t>
            </a:r>
          </a:p>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10</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b="1" dirty="0"/>
          </a:p>
        </p:txBody>
      </p:sp>
    </p:spTree>
    <p:extLst>
      <p:ext uri="{BB962C8B-B14F-4D97-AF65-F5344CB8AC3E}">
        <p14:creationId xmlns:p14="http://schemas.microsoft.com/office/powerpoint/2010/main" val="2250801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11</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b="1" dirty="0"/>
          </a:p>
        </p:txBody>
      </p:sp>
    </p:spTree>
    <p:extLst>
      <p:ext uri="{BB962C8B-B14F-4D97-AF65-F5344CB8AC3E}">
        <p14:creationId xmlns:p14="http://schemas.microsoft.com/office/powerpoint/2010/main" val="4062774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b="1" dirty="0"/>
          </a:p>
        </p:txBody>
      </p:sp>
    </p:spTree>
    <p:extLst>
      <p:ext uri="{BB962C8B-B14F-4D97-AF65-F5344CB8AC3E}">
        <p14:creationId xmlns:p14="http://schemas.microsoft.com/office/powerpoint/2010/main" val="3549011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b="1" dirty="0"/>
          </a:p>
        </p:txBody>
      </p:sp>
    </p:spTree>
    <p:extLst>
      <p:ext uri="{BB962C8B-B14F-4D97-AF65-F5344CB8AC3E}">
        <p14:creationId xmlns:p14="http://schemas.microsoft.com/office/powerpoint/2010/main" val="1232653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b="1" dirty="0"/>
          </a:p>
        </p:txBody>
      </p:sp>
    </p:spTree>
    <p:extLst>
      <p:ext uri="{BB962C8B-B14F-4D97-AF65-F5344CB8AC3E}">
        <p14:creationId xmlns:p14="http://schemas.microsoft.com/office/powerpoint/2010/main" val="3497747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15</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b="1" dirty="0"/>
          </a:p>
        </p:txBody>
      </p:sp>
    </p:spTree>
    <p:extLst>
      <p:ext uri="{BB962C8B-B14F-4D97-AF65-F5344CB8AC3E}">
        <p14:creationId xmlns:p14="http://schemas.microsoft.com/office/powerpoint/2010/main" val="834487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16</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b="1" dirty="0"/>
          </a:p>
        </p:txBody>
      </p:sp>
    </p:spTree>
    <p:extLst>
      <p:ext uri="{BB962C8B-B14F-4D97-AF65-F5344CB8AC3E}">
        <p14:creationId xmlns:p14="http://schemas.microsoft.com/office/powerpoint/2010/main" val="7192979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17</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b="1" dirty="0"/>
          </a:p>
        </p:txBody>
      </p:sp>
    </p:spTree>
    <p:extLst>
      <p:ext uri="{BB962C8B-B14F-4D97-AF65-F5344CB8AC3E}">
        <p14:creationId xmlns:p14="http://schemas.microsoft.com/office/powerpoint/2010/main" val="1170682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18</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b="1" dirty="0"/>
          </a:p>
        </p:txBody>
      </p:sp>
    </p:spTree>
    <p:extLst>
      <p:ext uri="{BB962C8B-B14F-4D97-AF65-F5344CB8AC3E}">
        <p14:creationId xmlns:p14="http://schemas.microsoft.com/office/powerpoint/2010/main" val="3853507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19</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b="1" dirty="0"/>
          </a:p>
        </p:txBody>
      </p:sp>
    </p:spTree>
    <p:extLst>
      <p:ext uri="{BB962C8B-B14F-4D97-AF65-F5344CB8AC3E}">
        <p14:creationId xmlns:p14="http://schemas.microsoft.com/office/powerpoint/2010/main" val="1355243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3666446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20</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960830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21</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946538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5595147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9749196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60926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25</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841971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26</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9782621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27</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341285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28</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4569294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29</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559842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0292635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30</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8329719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31</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187064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2160713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749182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92486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783376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5</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236429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6</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423549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7</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624637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8</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066287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9</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054372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2120893393"/>
      </p:ext>
    </p:extLst>
  </p:cSld>
  <p:clrMapOvr>
    <a:masterClrMapping/>
  </p:clrMapOvr>
  <p:transition>
    <p:randomBa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1669210978"/>
      </p:ext>
    </p:extLst>
  </p:cSld>
  <p:clrMapOvr>
    <a:masterClrMapping/>
  </p:clrMapOvr>
  <p:transition>
    <p:randomBa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5463" y="419100"/>
            <a:ext cx="2268537" cy="55245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675" y="419100"/>
            <a:ext cx="6656388" cy="55245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2544348894"/>
      </p:ext>
    </p:extLst>
  </p:cSld>
  <p:clrMapOvr>
    <a:masterClrMapping/>
  </p:clrMapOvr>
  <p:transition>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268209401"/>
      </p:ext>
    </p:extLst>
  </p:cSld>
  <p:clrMapOvr>
    <a:masterClrMapping/>
  </p:clrMapOvr>
  <p:transition>
    <p:randomBa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2116741704"/>
      </p:ext>
    </p:extLst>
  </p:cSld>
  <p:clrMapOvr>
    <a:masterClrMapping/>
  </p:clrMapOvr>
  <p:transition>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743200" y="1447800"/>
            <a:ext cx="3124200" cy="4495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19800" y="1447800"/>
            <a:ext cx="3124200" cy="4495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689947931"/>
      </p:ext>
    </p:extLst>
  </p:cSld>
  <p:clrMapOvr>
    <a:masterClrMapping/>
  </p:clrMapOvr>
  <p:transition>
    <p:randomBa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473075"/>
          </a:xfrm>
        </p:spPr>
        <p:txBody>
          <a:bodyPr/>
          <a:lstStyle/>
          <a:p>
            <a:r>
              <a:rPr lang="en-US" dirty="0"/>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5147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438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451275674"/>
      </p:ext>
    </p:extLst>
  </p:cSld>
  <p:clrMapOvr>
    <a:masterClrMapping/>
  </p:clrMapOvr>
  <p:transition>
    <p:randomBa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2443490813"/>
      </p:ext>
    </p:extLst>
  </p:cSld>
  <p:clrMapOvr>
    <a:masterClrMapping/>
  </p:clrMapOvr>
  <p:transition>
    <p:randomBa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4217119629"/>
      </p:ext>
    </p:extLst>
  </p:cSld>
  <p:clrMapOvr>
    <a:masterClrMapping/>
  </p:clrMapOvr>
  <p:transition>
    <p:randomBa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Footer Placeholder 4"/>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1593316280"/>
      </p:ext>
    </p:extLst>
  </p:cSld>
  <p:clrMapOvr>
    <a:masterClrMapping/>
  </p:clrMapOvr>
  <p:transition>
    <p:randomBa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Footer Placeholder 4"/>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1395207173"/>
      </p:ext>
    </p:extLst>
  </p:cSld>
  <p:clrMapOvr>
    <a:masterClrMapping/>
  </p:clrMapOvr>
  <p:transition>
    <p:randomBa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6675" y="419100"/>
            <a:ext cx="877252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2743200" y="1447800"/>
            <a:ext cx="64008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3" name="Rectangle 9"/>
          <p:cNvSpPr>
            <a:spLocks noChangeArrowheads="1"/>
          </p:cNvSpPr>
          <p:nvPr userDrawn="1"/>
        </p:nvSpPr>
        <p:spPr bwMode="auto">
          <a:xfrm>
            <a:off x="-26988" y="239713"/>
            <a:ext cx="8940801" cy="635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 name="Rectangle 10"/>
          <p:cNvSpPr>
            <a:spLocks noChangeArrowheads="1"/>
          </p:cNvSpPr>
          <p:nvPr userDrawn="1"/>
        </p:nvSpPr>
        <p:spPr bwMode="auto">
          <a:xfrm>
            <a:off x="193675" y="1198563"/>
            <a:ext cx="2003425" cy="56467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 name="Rectangle 11"/>
          <p:cNvSpPr>
            <a:spLocks noChangeArrowheads="1"/>
          </p:cNvSpPr>
          <p:nvPr userDrawn="1"/>
        </p:nvSpPr>
        <p:spPr bwMode="auto">
          <a:xfrm>
            <a:off x="2527300" y="1195388"/>
            <a:ext cx="6654800" cy="53213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1" name="Rectangle 17"/>
          <p:cNvSpPr>
            <a:spLocks noChangeArrowheads="1"/>
          </p:cNvSpPr>
          <p:nvPr userDrawn="1"/>
        </p:nvSpPr>
        <p:spPr bwMode="auto">
          <a:xfrm>
            <a:off x="2743200" y="6057900"/>
            <a:ext cx="6172200" cy="228600"/>
          </a:xfrm>
          <a:prstGeom prst="rect">
            <a:avLst/>
          </a:prstGeom>
          <a:solidFill>
            <a:srgbClr val="77777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8" name="Line 14"/>
          <p:cNvSpPr>
            <a:spLocks noChangeShapeType="1"/>
          </p:cNvSpPr>
          <p:nvPr userDrawn="1"/>
        </p:nvSpPr>
        <p:spPr bwMode="auto">
          <a:xfrm>
            <a:off x="2524125" y="6057900"/>
            <a:ext cx="411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 name="Line 16"/>
          <p:cNvSpPr>
            <a:spLocks noChangeShapeType="1"/>
          </p:cNvSpPr>
          <p:nvPr userDrawn="1"/>
        </p:nvSpPr>
        <p:spPr bwMode="auto">
          <a:xfrm>
            <a:off x="2743200" y="6286500"/>
            <a:ext cx="6400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 name="Rectangle 5"/>
          <p:cNvSpPr>
            <a:spLocks noGrp="1" noChangeArrowheads="1"/>
          </p:cNvSpPr>
          <p:nvPr>
            <p:ph type="ftr" sz="quarter" idx="3"/>
          </p:nvPr>
        </p:nvSpPr>
        <p:spPr bwMode="auto">
          <a:xfrm>
            <a:off x="2733675" y="6048375"/>
            <a:ext cx="61817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solidFill>
                  <a:srgbClr val="DDDDDD"/>
                </a:solidFill>
                <a:latin typeface="+mn-lt"/>
              </a:defRPr>
            </a:lvl1pPr>
          </a:lstStyle>
          <a:p>
            <a:r>
              <a:rPr lang="en-US" altLang="en-US" dirty="0"/>
              <a:t>Your Name, RCC, RRS</a:t>
            </a:r>
          </a:p>
        </p:txBody>
      </p:sp>
      <p:sp>
        <p:nvSpPr>
          <p:cNvPr id="1042" name="Rectangle 18"/>
          <p:cNvSpPr>
            <a:spLocks noChangeArrowheads="1"/>
          </p:cNvSpPr>
          <p:nvPr/>
        </p:nvSpPr>
        <p:spPr bwMode="auto">
          <a:xfrm>
            <a:off x="2714625" y="6267450"/>
            <a:ext cx="54387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sz="1000" b="1">
                <a:solidFill>
                  <a:srgbClr val="000000"/>
                </a:solidFill>
                <a:latin typeface="Arial" panose="020B0604020202020204" pitchFamily="34" charset="0"/>
              </a:rPr>
              <a:t>YOUR BROKER NAME – YOUR CITY, STATE</a:t>
            </a:r>
          </a:p>
        </p:txBody>
      </p:sp>
      <p:pic>
        <p:nvPicPr>
          <p:cNvPr id="1049" name="Picture 25" descr="Photos - CLASSIC 3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09575" y="1409700"/>
            <a:ext cx="1663700" cy="43370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52" name="Picture 28"/>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p:blipFill>
        <p:spPr bwMode="auto">
          <a:xfrm>
            <a:off x="1257557" y="6016625"/>
            <a:ext cx="869435" cy="5556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53" name="Picture 29" descr="RCC Logo"/>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354012" y="6016625"/>
            <a:ext cx="841375" cy="5556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Bar/>
  </p:transition>
  <p:hf sldNum="0" hdr="0" dt="0"/>
  <p:txStyles>
    <p:titleStyle>
      <a:lvl1pPr algn="l" rtl="0" fontAlgn="base">
        <a:spcBef>
          <a:spcPct val="0"/>
        </a:spcBef>
        <a:spcAft>
          <a:spcPct val="0"/>
        </a:spcAft>
        <a:defRPr sz="2400" b="1" kern="1200">
          <a:solidFill>
            <a:srgbClr val="000000"/>
          </a:solidFill>
          <a:latin typeface="+mj-lt"/>
          <a:ea typeface="+mj-ea"/>
          <a:cs typeface="+mj-cs"/>
        </a:defRPr>
      </a:lvl1pPr>
      <a:lvl2pPr algn="l" rtl="0" fontAlgn="base">
        <a:spcBef>
          <a:spcPct val="0"/>
        </a:spcBef>
        <a:spcAft>
          <a:spcPct val="0"/>
        </a:spcAft>
        <a:defRPr sz="2400" b="1">
          <a:solidFill>
            <a:srgbClr val="000000"/>
          </a:solidFill>
          <a:latin typeface="Arial" panose="020B0604020202020204" pitchFamily="34" charset="0"/>
        </a:defRPr>
      </a:lvl2pPr>
      <a:lvl3pPr algn="l" rtl="0" fontAlgn="base">
        <a:spcBef>
          <a:spcPct val="0"/>
        </a:spcBef>
        <a:spcAft>
          <a:spcPct val="0"/>
        </a:spcAft>
        <a:defRPr sz="2400" b="1">
          <a:solidFill>
            <a:srgbClr val="000000"/>
          </a:solidFill>
          <a:latin typeface="Arial" panose="020B0604020202020204" pitchFamily="34" charset="0"/>
        </a:defRPr>
      </a:lvl3pPr>
      <a:lvl4pPr algn="l" rtl="0" fontAlgn="base">
        <a:spcBef>
          <a:spcPct val="0"/>
        </a:spcBef>
        <a:spcAft>
          <a:spcPct val="0"/>
        </a:spcAft>
        <a:defRPr sz="2400" b="1">
          <a:solidFill>
            <a:srgbClr val="000000"/>
          </a:solidFill>
          <a:latin typeface="Arial" panose="020B0604020202020204" pitchFamily="34" charset="0"/>
        </a:defRPr>
      </a:lvl4pPr>
      <a:lvl5pPr algn="l" rtl="0" fontAlgn="base">
        <a:spcBef>
          <a:spcPct val="0"/>
        </a:spcBef>
        <a:spcAft>
          <a:spcPct val="0"/>
        </a:spcAft>
        <a:defRPr sz="2400" b="1">
          <a:solidFill>
            <a:srgbClr val="000000"/>
          </a:solidFill>
          <a:latin typeface="Arial" panose="020B0604020202020204" pitchFamily="34" charset="0"/>
        </a:defRPr>
      </a:lvl5pPr>
      <a:lvl6pPr marL="457200" algn="l" rtl="0" fontAlgn="base">
        <a:spcBef>
          <a:spcPct val="0"/>
        </a:spcBef>
        <a:spcAft>
          <a:spcPct val="0"/>
        </a:spcAft>
        <a:defRPr sz="2400" b="1">
          <a:solidFill>
            <a:srgbClr val="000000"/>
          </a:solidFill>
          <a:latin typeface="Arial" panose="020B0604020202020204" pitchFamily="34" charset="0"/>
        </a:defRPr>
      </a:lvl6pPr>
      <a:lvl7pPr marL="914400" algn="l" rtl="0" fontAlgn="base">
        <a:spcBef>
          <a:spcPct val="0"/>
        </a:spcBef>
        <a:spcAft>
          <a:spcPct val="0"/>
        </a:spcAft>
        <a:defRPr sz="2400" b="1">
          <a:solidFill>
            <a:srgbClr val="000000"/>
          </a:solidFill>
          <a:latin typeface="Arial" panose="020B0604020202020204" pitchFamily="34" charset="0"/>
        </a:defRPr>
      </a:lvl7pPr>
      <a:lvl8pPr marL="1371600" algn="l" rtl="0" fontAlgn="base">
        <a:spcBef>
          <a:spcPct val="0"/>
        </a:spcBef>
        <a:spcAft>
          <a:spcPct val="0"/>
        </a:spcAft>
        <a:defRPr sz="2400" b="1">
          <a:solidFill>
            <a:srgbClr val="000000"/>
          </a:solidFill>
          <a:latin typeface="Arial" panose="020B0604020202020204" pitchFamily="34" charset="0"/>
        </a:defRPr>
      </a:lvl8pPr>
      <a:lvl9pPr marL="1828800" algn="l" rtl="0" fontAlgn="base">
        <a:spcBef>
          <a:spcPct val="0"/>
        </a:spcBef>
        <a:spcAft>
          <a:spcPct val="0"/>
        </a:spcAft>
        <a:defRPr sz="2400" b="1">
          <a:solidFill>
            <a:srgbClr val="000000"/>
          </a:solidFill>
          <a:latin typeface="Arial" panose="020B0604020202020204" pitchFamily="34" charset="0"/>
        </a:defRPr>
      </a:lvl9pPr>
    </p:titleStyle>
    <p:bodyStyle>
      <a:lvl1pPr marL="342900" indent="-342900" algn="l" rtl="0" fontAlgn="base">
        <a:spcBef>
          <a:spcPct val="20000"/>
        </a:spcBef>
        <a:spcAft>
          <a:spcPct val="0"/>
        </a:spcAft>
        <a:buClr>
          <a:srgbClr val="936A58"/>
        </a:buClr>
        <a:buChar char="•"/>
        <a:defRPr sz="2400" b="1" i="1" kern="1200">
          <a:solidFill>
            <a:srgbClr val="4D4D4D"/>
          </a:solidFill>
          <a:latin typeface="+mn-lt"/>
          <a:ea typeface="+mn-ea"/>
          <a:cs typeface="+mn-cs"/>
        </a:defRPr>
      </a:lvl1pPr>
      <a:lvl2pPr marL="742950" indent="-285750" algn="l" rtl="0" fontAlgn="base">
        <a:spcBef>
          <a:spcPct val="20000"/>
        </a:spcBef>
        <a:spcAft>
          <a:spcPct val="0"/>
        </a:spcAft>
        <a:buChar char="–"/>
        <a:defRPr sz="2400" b="1" i="1" kern="1200">
          <a:solidFill>
            <a:srgbClr val="4D4D4D"/>
          </a:solidFill>
          <a:latin typeface="+mn-lt"/>
          <a:ea typeface="+mn-ea"/>
          <a:cs typeface="+mn-cs"/>
        </a:defRPr>
      </a:lvl2pPr>
      <a:lvl3pPr marL="1143000" indent="-228600" algn="l" rtl="0" fontAlgn="base">
        <a:spcBef>
          <a:spcPct val="20000"/>
        </a:spcBef>
        <a:spcAft>
          <a:spcPct val="0"/>
        </a:spcAft>
        <a:buChar char="•"/>
        <a:defRPr sz="2400" b="1" i="1" kern="1200">
          <a:solidFill>
            <a:srgbClr val="4D4D4D"/>
          </a:solidFill>
          <a:latin typeface="+mn-lt"/>
          <a:ea typeface="+mn-ea"/>
          <a:cs typeface="+mn-cs"/>
        </a:defRPr>
      </a:lvl3pPr>
      <a:lvl4pPr marL="1600200" indent="-228600" algn="l" rtl="0" fontAlgn="base">
        <a:spcBef>
          <a:spcPct val="20000"/>
        </a:spcBef>
        <a:spcAft>
          <a:spcPct val="0"/>
        </a:spcAft>
        <a:buChar char="–"/>
        <a:defRPr sz="2400" b="1" i="1" kern="1200">
          <a:solidFill>
            <a:srgbClr val="4D4D4D"/>
          </a:solidFill>
          <a:latin typeface="+mn-lt"/>
          <a:ea typeface="+mn-ea"/>
          <a:cs typeface="+mn-cs"/>
        </a:defRPr>
      </a:lvl4pPr>
      <a:lvl5pPr marL="2057400" indent="-228600" algn="l" rtl="0" fontAlgn="base">
        <a:spcBef>
          <a:spcPct val="20000"/>
        </a:spcBef>
        <a:spcAft>
          <a:spcPct val="0"/>
        </a:spcAft>
        <a:buChar char="»"/>
        <a:defRPr sz="2400" b="1" i="1" kern="1200">
          <a:solidFill>
            <a:srgbClr val="4D4D4D"/>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altLang="en-US" dirty="0"/>
              <a:t>Your Name, RCC, RRS</a:t>
            </a:r>
          </a:p>
        </p:txBody>
      </p:sp>
      <p:sp>
        <p:nvSpPr>
          <p:cNvPr id="7577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Residential Remodeling Specialist PresentationBuilder™</a:t>
            </a:r>
            <a:endParaRPr lang="en-US" altLang="en-US" dirty="0"/>
          </a:p>
        </p:txBody>
      </p:sp>
      <p:sp>
        <p:nvSpPr>
          <p:cNvPr id="75779" name="Rectangle 3"/>
          <p:cNvSpPr>
            <a:spLocks noGrp="1" noChangeArrowheads="1"/>
          </p:cNvSpPr>
          <p:nvPr>
            <p:ph type="body" idx="1"/>
          </p:nvPr>
        </p:nvSpPr>
        <p:spPr>
          <a:xfrm>
            <a:off x="2743200" y="1447800"/>
            <a:ext cx="6096000" cy="4495800"/>
          </a:xfrm>
        </p:spPr>
        <p:txBody>
          <a:bodyPr/>
          <a:lstStyle/>
          <a:p>
            <a:pPr>
              <a:lnSpc>
                <a:spcPct val="150000"/>
              </a:lnSpc>
              <a:buFontTx/>
              <a:buNone/>
            </a:pPr>
            <a:r>
              <a:rPr lang="en-US" altLang="en-US" sz="1600" dirty="0">
                <a:cs typeface="Times New Roman" panose="02020603050405020304" pitchFamily="18" charset="0"/>
              </a:rPr>
              <a:t>	</a:t>
            </a:r>
            <a:r>
              <a:rPr lang="en-US" altLang="en-US" sz="1600" dirty="0">
                <a:latin typeface="Lato" panose="020F0502020204030203" pitchFamily="34" charset="0"/>
                <a:ea typeface="Lato" panose="020F0502020204030203" pitchFamily="34" charset="0"/>
                <a:cs typeface="Lato" panose="020F0502020204030203" pitchFamily="34" charset="0"/>
              </a:rPr>
              <a:t> The following slides are designed for your use in presentations made to your clients as they consider and plan their home improvement. Some are appropriate for an initial introduction of your expertise, highlighting some of the services and benefits you can provide. Others can be used to educate the buyers to help them enjoy a successful home improvement experience. The content here can also be easily adapted for use in your marketing as well. All of the slides can serve to help establish you as an expert in the area of remodeling and overall home improvement, set you apart from your competition, and enhance your sales success. </a:t>
            </a:r>
            <a:endParaRPr lang="en-US" altLang="en-US" sz="1600" dirty="0"/>
          </a:p>
        </p:txBody>
      </p:sp>
      <p:pic>
        <p:nvPicPr>
          <p:cNvPr id="5" name="Picture 4" descr="A picture containing person, person&#10;&#10;Description automatically generated">
            <a:extLst>
              <a:ext uri="{FF2B5EF4-FFF2-40B4-BE49-F238E27FC236}">
                <a16:creationId xmlns:a16="http://schemas.microsoft.com/office/drawing/2014/main" id="{0B4D846C-4C8B-409C-B64A-757B29BED8F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2644" y="1295400"/>
            <a:ext cx="1761514" cy="4495800"/>
          </a:xfrm>
          <a:prstGeom prst="rect">
            <a:avLst/>
          </a:prstGeom>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228600" y="419100"/>
            <a:ext cx="8153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2819400" y="1447800"/>
            <a:ext cx="5943600" cy="4520348"/>
          </a:xfrm>
        </p:spPr>
        <p:txBody>
          <a:bodyPr/>
          <a:lstStyle/>
          <a:p>
            <a:pPr marL="457200" indent="-457200">
              <a:spcBef>
                <a:spcPts val="1200"/>
              </a:spcBef>
              <a:buFont typeface="+mj-lt"/>
              <a:buAutoNum type="arabicPeriod" startAt="9"/>
            </a:pPr>
            <a:r>
              <a:rPr lang="en-US" sz="2200" dirty="0">
                <a:latin typeface="Lato" panose="020F0502020204030203" pitchFamily="34" charset="0"/>
                <a:ea typeface="Lato" panose="020F0502020204030203" pitchFamily="34" charset="0"/>
                <a:cs typeface="Lato" panose="020F0502020204030203" pitchFamily="34" charset="0"/>
              </a:rPr>
              <a:t>Kitchen</a:t>
            </a:r>
          </a:p>
          <a:p>
            <a:pPr marL="457200" indent="-457200">
              <a:spcBef>
                <a:spcPts val="1200"/>
              </a:spcBef>
              <a:buFont typeface="+mj-lt"/>
              <a:buAutoNum type="arabicPeriod" startAt="9"/>
            </a:pPr>
            <a:r>
              <a:rPr lang="en-US" sz="2200" dirty="0">
                <a:latin typeface="Lato" panose="020F0502020204030203" pitchFamily="34" charset="0"/>
                <a:ea typeface="Lato" panose="020F0502020204030203" pitchFamily="34" charset="0"/>
                <a:cs typeface="Lato" panose="020F0502020204030203" pitchFamily="34" charset="0"/>
              </a:rPr>
              <a:t>Bathrooms</a:t>
            </a:r>
          </a:p>
          <a:p>
            <a:pPr marL="457200" indent="-457200">
              <a:spcBef>
                <a:spcPts val="1200"/>
              </a:spcBef>
              <a:buFont typeface="+mj-lt"/>
              <a:buAutoNum type="arabicPeriod" startAt="9"/>
            </a:pPr>
            <a:r>
              <a:rPr lang="en-US" sz="2200" dirty="0">
                <a:latin typeface="Lato" panose="020F0502020204030203" pitchFamily="34" charset="0"/>
                <a:ea typeface="Lato" panose="020F0502020204030203" pitchFamily="34" charset="0"/>
                <a:cs typeface="Lato" panose="020F0502020204030203" pitchFamily="34" charset="0"/>
              </a:rPr>
              <a:t>Flooring</a:t>
            </a:r>
          </a:p>
          <a:p>
            <a:pPr marL="457200" indent="-457200">
              <a:spcBef>
                <a:spcPts val="1200"/>
              </a:spcBef>
              <a:buFont typeface="+mj-lt"/>
              <a:buAutoNum type="arabicPeriod" startAt="9"/>
            </a:pPr>
            <a:r>
              <a:rPr lang="en-US" sz="2200" dirty="0">
                <a:latin typeface="Lato" panose="020F0502020204030203" pitchFamily="34" charset="0"/>
                <a:ea typeface="Lato" panose="020F0502020204030203" pitchFamily="34" charset="0"/>
                <a:cs typeface="Lato" panose="020F0502020204030203" pitchFamily="34" charset="0"/>
              </a:rPr>
              <a:t>Basement </a:t>
            </a:r>
          </a:p>
          <a:p>
            <a:pPr marL="457200" indent="-457200">
              <a:spcBef>
                <a:spcPts val="1200"/>
              </a:spcBef>
              <a:buFont typeface="+mj-lt"/>
              <a:buAutoNum type="arabicPeriod" startAt="9"/>
            </a:pPr>
            <a:r>
              <a:rPr lang="en-US" sz="2200" dirty="0">
                <a:latin typeface="Lato" panose="020F0502020204030203" pitchFamily="34" charset="0"/>
                <a:ea typeface="Lato" panose="020F0502020204030203" pitchFamily="34" charset="0"/>
                <a:cs typeface="Lato" panose="020F0502020204030203" pitchFamily="34" charset="0"/>
              </a:rPr>
              <a:t>Attic</a:t>
            </a:r>
          </a:p>
          <a:p>
            <a:pPr marL="457200" indent="-457200">
              <a:spcBef>
                <a:spcPts val="1200"/>
              </a:spcBef>
              <a:buFont typeface="+mj-lt"/>
              <a:buAutoNum type="arabicPeriod" startAt="9"/>
            </a:pPr>
            <a:r>
              <a:rPr lang="en-US" sz="2200" dirty="0">
                <a:latin typeface="Lato" panose="020F0502020204030203" pitchFamily="34" charset="0"/>
                <a:ea typeface="Lato" panose="020F0502020204030203" pitchFamily="34" charset="0"/>
                <a:cs typeface="Lato" panose="020F0502020204030203" pitchFamily="34" charset="0"/>
              </a:rPr>
              <a:t>Garage</a:t>
            </a:r>
          </a:p>
        </p:txBody>
      </p:sp>
      <p:pic>
        <p:nvPicPr>
          <p:cNvPr id="6" name="Picture 5" descr="A kitchen with white cabinets&#10;&#10;Description automatically generated with medium confidence">
            <a:extLst>
              <a:ext uri="{FF2B5EF4-FFF2-40B4-BE49-F238E27FC236}">
                <a16:creationId xmlns:a16="http://schemas.microsoft.com/office/drawing/2014/main" id="{D438F1E1-557D-4441-933A-824D9C1F171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0315" y="1347052"/>
            <a:ext cx="1777998" cy="4520348"/>
          </a:xfrm>
          <a:prstGeom prst="rect">
            <a:avLst/>
          </a:prstGeom>
        </p:spPr>
      </p:pic>
    </p:spTree>
    <p:extLst>
      <p:ext uri="{BB962C8B-B14F-4D97-AF65-F5344CB8AC3E}">
        <p14:creationId xmlns:p14="http://schemas.microsoft.com/office/powerpoint/2010/main" val="1081440190"/>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a:p>
            <a:endParaRPr lang="en-US" altLang="en-US" dirty="0"/>
          </a:p>
        </p:txBody>
      </p:sp>
      <p:sp>
        <p:nvSpPr>
          <p:cNvPr id="4098" name="Rectangle 2"/>
          <p:cNvSpPr>
            <a:spLocks noGrp="1" noChangeArrowheads="1"/>
          </p:cNvSpPr>
          <p:nvPr>
            <p:ph type="title"/>
          </p:nvPr>
        </p:nvSpPr>
        <p:spPr>
          <a:xfrm>
            <a:off x="228600" y="419100"/>
            <a:ext cx="8153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Planning Your Home Remodeling </a:t>
            </a:r>
          </a:p>
        </p:txBody>
      </p:sp>
      <p:sp>
        <p:nvSpPr>
          <p:cNvPr id="4099" name="Rectangle 3"/>
          <p:cNvSpPr>
            <a:spLocks noGrp="1" noChangeArrowheads="1"/>
          </p:cNvSpPr>
          <p:nvPr>
            <p:ph type="body" idx="1"/>
          </p:nvPr>
        </p:nvSpPr>
        <p:spPr>
          <a:xfrm>
            <a:off x="2733674" y="1524000"/>
            <a:ext cx="6029325" cy="4419600"/>
          </a:xfrm>
        </p:spPr>
        <p:txBody>
          <a:bodyPr/>
          <a:lstStyle/>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Pre-Remodeling Home Inspection</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Explore financial options to fund remodeling </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Begin to develop Scope of Work (SOW)</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Determine “Must Do’s”</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Identify “Should Do’s”</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Explore “Like to Do’s”</a:t>
            </a:r>
          </a:p>
        </p:txBody>
      </p:sp>
      <p:pic>
        <p:nvPicPr>
          <p:cNvPr id="6" name="Picture 5">
            <a:extLst>
              <a:ext uri="{FF2B5EF4-FFF2-40B4-BE49-F238E27FC236}">
                <a16:creationId xmlns:a16="http://schemas.microsoft.com/office/drawing/2014/main" id="{08D1DD11-CD01-4465-971F-19F7DD8B3FB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2416" y="1371600"/>
            <a:ext cx="1803400" cy="4419600"/>
          </a:xfrm>
          <a:prstGeom prst="rect">
            <a:avLst/>
          </a:prstGeom>
        </p:spPr>
      </p:pic>
    </p:spTree>
    <p:extLst>
      <p:ext uri="{BB962C8B-B14F-4D97-AF65-F5344CB8AC3E}">
        <p14:creationId xmlns:p14="http://schemas.microsoft.com/office/powerpoint/2010/main" val="92092709"/>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228600" y="419100"/>
            <a:ext cx="80772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Planning Your Home Remodeling </a:t>
            </a:r>
          </a:p>
        </p:txBody>
      </p:sp>
      <p:sp>
        <p:nvSpPr>
          <p:cNvPr id="4099" name="Rectangle 3"/>
          <p:cNvSpPr>
            <a:spLocks noGrp="1" noChangeArrowheads="1"/>
          </p:cNvSpPr>
          <p:nvPr>
            <p:ph type="body" idx="1"/>
          </p:nvPr>
        </p:nvSpPr>
        <p:spPr>
          <a:xfrm>
            <a:off x="2733674" y="1371600"/>
            <a:ext cx="6029325" cy="4572000"/>
          </a:xfrm>
        </p:spPr>
        <p:txBody>
          <a:bodyPr/>
          <a:lstStyle/>
          <a:p>
            <a:pPr marL="457200" indent="-457200">
              <a:spcBef>
                <a:spcPts val="1200"/>
              </a:spcBef>
              <a:buFont typeface="+mj-lt"/>
              <a:buAutoNum type="arabicPeriod" startAt="4"/>
            </a:pPr>
            <a:r>
              <a:rPr lang="en-US" sz="2200" dirty="0">
                <a:latin typeface="Lato" panose="020F0502020204030203" pitchFamily="34" charset="0"/>
                <a:ea typeface="Lato" panose="020F0502020204030203" pitchFamily="34" charset="0"/>
                <a:cs typeface="Lato" panose="020F0502020204030203" pitchFamily="34" charset="0"/>
              </a:rPr>
              <a:t>Take photos and video of home for contractors and suppliers</a:t>
            </a:r>
          </a:p>
          <a:p>
            <a:pPr marL="457200" indent="-457200">
              <a:spcBef>
                <a:spcPts val="1200"/>
              </a:spcBef>
              <a:buFont typeface="+mj-lt"/>
              <a:buAutoNum type="arabicPeriod" startAt="4"/>
            </a:pPr>
            <a:r>
              <a:rPr lang="en-US" sz="2200" dirty="0">
                <a:latin typeface="Lato" panose="020F0502020204030203" pitchFamily="34" charset="0"/>
                <a:ea typeface="Lato" panose="020F0502020204030203" pitchFamily="34" charset="0"/>
                <a:cs typeface="Lato" panose="020F0502020204030203" pitchFamily="34" charset="0"/>
              </a:rPr>
              <a:t>Collect design ideas, photos, visit model homes and websites</a:t>
            </a:r>
          </a:p>
          <a:p>
            <a:pPr marL="457200" indent="-457200">
              <a:spcBef>
                <a:spcPts val="1200"/>
              </a:spcBef>
              <a:buFont typeface="+mj-lt"/>
              <a:buAutoNum type="arabicPeriod" startAt="4"/>
            </a:pPr>
            <a:r>
              <a:rPr lang="en-US" sz="2200" dirty="0">
                <a:latin typeface="Lato" panose="020F0502020204030203" pitchFamily="34" charset="0"/>
                <a:ea typeface="Lato" panose="020F0502020204030203" pitchFamily="34" charset="0"/>
                <a:cs typeface="Lato" panose="020F0502020204030203" pitchFamily="34" charset="0"/>
              </a:rPr>
              <a:t>Take measurements of rooms, walls, cabinets, etc.</a:t>
            </a:r>
          </a:p>
          <a:p>
            <a:pPr marL="457200" indent="-457200">
              <a:spcBef>
                <a:spcPts val="1200"/>
              </a:spcBef>
              <a:buFont typeface="+mj-lt"/>
              <a:buAutoNum type="arabicPeriod" startAt="4"/>
            </a:pPr>
            <a:r>
              <a:rPr lang="en-US" sz="2200" dirty="0">
                <a:latin typeface="Lato" panose="020F0502020204030203" pitchFamily="34" charset="0"/>
                <a:ea typeface="Lato" panose="020F0502020204030203" pitchFamily="34" charset="0"/>
                <a:cs typeface="Lato" panose="020F0502020204030203" pitchFamily="34" charset="0"/>
              </a:rPr>
              <a:t>Hire Architect / Engineer</a:t>
            </a:r>
          </a:p>
          <a:p>
            <a:pPr marL="457200" indent="-457200">
              <a:spcBef>
                <a:spcPts val="1200"/>
              </a:spcBef>
              <a:buFont typeface="+mj-lt"/>
              <a:buAutoNum type="arabicPeriod" startAt="4"/>
            </a:pPr>
            <a:r>
              <a:rPr lang="en-US" sz="2200" dirty="0">
                <a:latin typeface="Lato" panose="020F0502020204030203" pitchFamily="34" charset="0"/>
                <a:ea typeface="Lato" panose="020F0502020204030203" pitchFamily="34" charset="0"/>
                <a:cs typeface="Lato" panose="020F0502020204030203" pitchFamily="34" charset="0"/>
              </a:rPr>
              <a:t>Create floor plan and virtual walk-through</a:t>
            </a:r>
          </a:p>
        </p:txBody>
      </p:sp>
      <p:pic>
        <p:nvPicPr>
          <p:cNvPr id="6" name="Picture 5" descr="A picture containing dog, indoor&#10;&#10;Description automatically generated">
            <a:extLst>
              <a:ext uri="{FF2B5EF4-FFF2-40B4-BE49-F238E27FC236}">
                <a16:creationId xmlns:a16="http://schemas.microsoft.com/office/drawing/2014/main" id="{F6688463-7276-4ED3-B713-5CAC459C1F3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8042" y="1371600"/>
            <a:ext cx="1793154" cy="4385164"/>
          </a:xfrm>
          <a:prstGeom prst="rect">
            <a:avLst/>
          </a:prstGeom>
        </p:spPr>
      </p:pic>
    </p:spTree>
    <p:extLst>
      <p:ext uri="{BB962C8B-B14F-4D97-AF65-F5344CB8AC3E}">
        <p14:creationId xmlns:p14="http://schemas.microsoft.com/office/powerpoint/2010/main" val="3507826941"/>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152400" y="419100"/>
            <a:ext cx="8153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Planning Your Home Remodeling </a:t>
            </a:r>
          </a:p>
        </p:txBody>
      </p:sp>
      <p:sp>
        <p:nvSpPr>
          <p:cNvPr id="4099" name="Rectangle 3"/>
          <p:cNvSpPr>
            <a:spLocks noGrp="1" noChangeArrowheads="1"/>
          </p:cNvSpPr>
          <p:nvPr>
            <p:ph type="body" idx="1"/>
          </p:nvPr>
        </p:nvSpPr>
        <p:spPr>
          <a:xfrm>
            <a:off x="2733674" y="1371600"/>
            <a:ext cx="6029325" cy="4648200"/>
          </a:xfrm>
        </p:spPr>
        <p:txBody>
          <a:bodyPr/>
          <a:lstStyle/>
          <a:p>
            <a:pPr marL="457200" indent="-457200">
              <a:spcBef>
                <a:spcPts val="1200"/>
              </a:spcBef>
              <a:buFont typeface="+mj-lt"/>
              <a:buAutoNum type="arabicPeriod" startAt="9"/>
            </a:pPr>
            <a:r>
              <a:rPr lang="en-US" sz="2200" dirty="0">
                <a:latin typeface="Lato" panose="020F0502020204030203" pitchFamily="34" charset="0"/>
                <a:ea typeface="Lato" panose="020F0502020204030203" pitchFamily="34" charset="0"/>
                <a:cs typeface="Lato" panose="020F0502020204030203" pitchFamily="34" charset="0"/>
              </a:rPr>
              <a:t>Hire design service, augmented reality imaging</a:t>
            </a:r>
          </a:p>
          <a:p>
            <a:pPr marL="457200" indent="-457200">
              <a:spcBef>
                <a:spcPts val="1200"/>
              </a:spcBef>
              <a:buFont typeface="+mj-lt"/>
              <a:buAutoNum type="arabicPeriod" startAt="9"/>
            </a:pPr>
            <a:r>
              <a:rPr lang="en-US" sz="2200" dirty="0">
                <a:latin typeface="Lato" panose="020F0502020204030203" pitchFamily="34" charset="0"/>
                <a:ea typeface="Lato" panose="020F0502020204030203" pitchFamily="34" charset="0"/>
                <a:cs typeface="Lato" panose="020F0502020204030203" pitchFamily="34" charset="0"/>
              </a:rPr>
              <a:t>Lay out furniture on plans or with tape on floor</a:t>
            </a:r>
          </a:p>
          <a:p>
            <a:pPr marL="457200" indent="-457200">
              <a:spcBef>
                <a:spcPts val="1200"/>
              </a:spcBef>
              <a:buFont typeface="+mj-lt"/>
              <a:buAutoNum type="arabicPeriod" startAt="9"/>
            </a:pPr>
            <a:r>
              <a:rPr lang="en-US" sz="2200" dirty="0">
                <a:latin typeface="Lato" panose="020F0502020204030203" pitchFamily="34" charset="0"/>
                <a:ea typeface="Lato" panose="020F0502020204030203" pitchFamily="34" charset="0"/>
                <a:cs typeface="Lato" panose="020F0502020204030203" pitchFamily="34" charset="0"/>
              </a:rPr>
              <a:t>Develop preliminary drawings and specifications</a:t>
            </a:r>
          </a:p>
          <a:p>
            <a:pPr marL="457200" indent="-457200">
              <a:spcBef>
                <a:spcPts val="1200"/>
              </a:spcBef>
              <a:buFont typeface="+mj-lt"/>
              <a:buAutoNum type="arabicPeriod" startAt="9"/>
            </a:pPr>
            <a:r>
              <a:rPr lang="en-US" sz="2200" dirty="0">
                <a:latin typeface="Lato" panose="020F0502020204030203" pitchFamily="34" charset="0"/>
                <a:ea typeface="Lato" panose="020F0502020204030203" pitchFamily="34" charset="0"/>
                <a:cs typeface="Lato" panose="020F0502020204030203" pitchFamily="34" charset="0"/>
              </a:rPr>
              <a:t>Compile preliminary cost estimates</a:t>
            </a:r>
          </a:p>
          <a:p>
            <a:pPr marL="0" indent="0">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Chart, diagram, surface chart&#10;&#10;Description automatically generated">
            <a:extLst>
              <a:ext uri="{FF2B5EF4-FFF2-40B4-BE49-F238E27FC236}">
                <a16:creationId xmlns:a16="http://schemas.microsoft.com/office/drawing/2014/main" id="{400DF324-8741-4A31-BC11-EC6DF667E14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60544" y="1359326"/>
            <a:ext cx="1760959" cy="4562061"/>
          </a:xfrm>
          <a:prstGeom prst="rect">
            <a:avLst/>
          </a:prstGeom>
        </p:spPr>
      </p:pic>
    </p:spTree>
    <p:extLst>
      <p:ext uri="{BB962C8B-B14F-4D97-AF65-F5344CB8AC3E}">
        <p14:creationId xmlns:p14="http://schemas.microsoft.com/office/powerpoint/2010/main" val="749486078"/>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What Kind of Contractor Do You Need?</a:t>
            </a:r>
          </a:p>
        </p:txBody>
      </p:sp>
      <p:sp>
        <p:nvSpPr>
          <p:cNvPr id="4099" name="Rectangle 3"/>
          <p:cNvSpPr>
            <a:spLocks noGrp="1" noChangeArrowheads="1"/>
          </p:cNvSpPr>
          <p:nvPr>
            <p:ph type="body" idx="1"/>
          </p:nvPr>
        </p:nvSpPr>
        <p:spPr>
          <a:xfrm>
            <a:off x="2733674" y="1371599"/>
            <a:ext cx="5800725" cy="4676775"/>
          </a:xfrm>
        </p:spPr>
        <p:txBody>
          <a:bodyPr/>
          <a:lstStyle/>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Handyman / Pickup Truck Contractors</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Service Contractors</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Specialty / Trade Contractors</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Carpentry / Electrical / Plumbing / HVAC / Technology</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Kitchen &amp; Bath / Flooring / Tile &amp; Marble</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Windows &amp; Doors / Siding / Roofing / Overhead Doors</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Painting / Wallpaper / Drywall / Insulation</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Concrete / Masonry / Excavating / Landscaping</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Architect / Engineer / Surveyor / Designer</a:t>
            </a: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A picture containing person, yellow, person, outdoor&#10;&#10;Description automatically generated">
            <a:extLst>
              <a:ext uri="{FF2B5EF4-FFF2-40B4-BE49-F238E27FC236}">
                <a16:creationId xmlns:a16="http://schemas.microsoft.com/office/drawing/2014/main" id="{AFBCB1E5-6EC9-43E8-A46F-6B9CF524566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25869" y="1404841"/>
            <a:ext cx="1815384" cy="4420112"/>
          </a:xfrm>
          <a:prstGeom prst="rect">
            <a:avLst/>
          </a:prstGeom>
        </p:spPr>
      </p:pic>
    </p:spTree>
    <p:extLst>
      <p:ext uri="{BB962C8B-B14F-4D97-AF65-F5344CB8AC3E}">
        <p14:creationId xmlns:p14="http://schemas.microsoft.com/office/powerpoint/2010/main" val="2567949344"/>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What Kind of Contractor Do You Need?</a:t>
            </a:r>
          </a:p>
        </p:txBody>
      </p:sp>
      <p:sp>
        <p:nvSpPr>
          <p:cNvPr id="4099" name="Rectangle 3"/>
          <p:cNvSpPr>
            <a:spLocks noGrp="1" noChangeArrowheads="1"/>
          </p:cNvSpPr>
          <p:nvPr>
            <p:ph type="body" idx="1"/>
          </p:nvPr>
        </p:nvSpPr>
        <p:spPr>
          <a:xfrm>
            <a:off x="2733674" y="1447800"/>
            <a:ext cx="5800725" cy="4458325"/>
          </a:xfrm>
        </p:spPr>
        <p:txBody>
          <a:bodyPr/>
          <a:lstStyle/>
          <a:p>
            <a:pPr marL="457200" indent="-457200">
              <a:lnSpc>
                <a:spcPct val="150000"/>
              </a:lnSpc>
              <a:spcBef>
                <a:spcPts val="1200"/>
              </a:spcBef>
              <a:buFont typeface="+mj-lt"/>
              <a:buAutoNum type="arabicPeriod" startAt="4"/>
            </a:pPr>
            <a:r>
              <a:rPr lang="en-US" sz="2200" dirty="0">
                <a:latin typeface="Lato" panose="020F0502020204030203" pitchFamily="34" charset="0"/>
                <a:ea typeface="Lato" panose="020F0502020204030203" pitchFamily="34" charset="0"/>
                <a:cs typeface="Lato" panose="020F0502020204030203" pitchFamily="34" charset="0"/>
              </a:rPr>
              <a:t>Minor Remodeling Contractors</a:t>
            </a:r>
          </a:p>
          <a:p>
            <a:pPr marL="457200" indent="-457200">
              <a:lnSpc>
                <a:spcPct val="150000"/>
              </a:lnSpc>
              <a:spcBef>
                <a:spcPts val="1200"/>
              </a:spcBef>
              <a:buFont typeface="+mj-lt"/>
              <a:buAutoNum type="arabicPeriod" startAt="4"/>
            </a:pPr>
            <a:r>
              <a:rPr lang="en-US" sz="2200" dirty="0">
                <a:latin typeface="Lato" panose="020F0502020204030203" pitchFamily="34" charset="0"/>
                <a:ea typeface="Lato" panose="020F0502020204030203" pitchFamily="34" charset="0"/>
                <a:cs typeface="Lato" panose="020F0502020204030203" pitchFamily="34" charset="0"/>
              </a:rPr>
              <a:t>Major Remodeling Contractors</a:t>
            </a:r>
          </a:p>
          <a:p>
            <a:pPr marL="457200" indent="-457200">
              <a:lnSpc>
                <a:spcPct val="150000"/>
              </a:lnSpc>
              <a:spcBef>
                <a:spcPts val="1200"/>
              </a:spcBef>
              <a:buFont typeface="+mj-lt"/>
              <a:buAutoNum type="arabicPeriod" startAt="4"/>
            </a:pPr>
            <a:r>
              <a:rPr lang="en-US" sz="2200" dirty="0">
                <a:latin typeface="Lato" panose="020F0502020204030203" pitchFamily="34" charset="0"/>
                <a:ea typeface="Lato" panose="020F0502020204030203" pitchFamily="34" charset="0"/>
                <a:cs typeface="Lato" panose="020F0502020204030203" pitchFamily="34" charset="0"/>
              </a:rPr>
              <a:t>Design-Build Contractors</a:t>
            </a:r>
          </a:p>
          <a:p>
            <a:pPr marL="457200" indent="-457200">
              <a:lnSpc>
                <a:spcPct val="150000"/>
              </a:lnSpc>
              <a:spcBef>
                <a:spcPts val="1200"/>
              </a:spcBef>
              <a:buFont typeface="+mj-lt"/>
              <a:buAutoNum type="arabicPeriod" startAt="4"/>
            </a:pPr>
            <a:r>
              <a:rPr lang="en-US" sz="2200" dirty="0">
                <a:latin typeface="Lato" panose="020F0502020204030203" pitchFamily="34" charset="0"/>
                <a:ea typeface="Lato" panose="020F0502020204030203" pitchFamily="34" charset="0"/>
                <a:cs typeface="Lato" panose="020F0502020204030203" pitchFamily="34" charset="0"/>
              </a:rPr>
              <a:t>Disaster Restoration Contractors</a:t>
            </a:r>
          </a:p>
          <a:p>
            <a:pPr marL="457200" indent="-457200">
              <a:lnSpc>
                <a:spcPct val="150000"/>
              </a:lnSpc>
              <a:spcBef>
                <a:spcPts val="1200"/>
              </a:spcBef>
              <a:buFont typeface="+mj-lt"/>
              <a:buAutoNum type="arabicPeriod" startAt="4"/>
            </a:pPr>
            <a:r>
              <a:rPr lang="en-US" sz="2200" dirty="0">
                <a:latin typeface="Lato" panose="020F0502020204030203" pitchFamily="34" charset="0"/>
                <a:ea typeface="Lato" panose="020F0502020204030203" pitchFamily="34" charset="0"/>
                <a:cs typeface="Lato" panose="020F0502020204030203" pitchFamily="34" charset="0"/>
              </a:rPr>
              <a:t>Historical Restoration Contractors</a:t>
            </a:r>
          </a:p>
          <a:p>
            <a:pPr marL="0" indent="0">
              <a:spcBef>
                <a:spcPts val="1200"/>
              </a:spcBef>
              <a:spcAft>
                <a:spcPts val="0"/>
              </a:spcAft>
              <a:buNone/>
            </a:pPr>
            <a:endParaRPr lang="en-US" sz="2200"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A picture containing person, uniform, blue, posing&#10;&#10;Description automatically generated">
            <a:extLst>
              <a:ext uri="{FF2B5EF4-FFF2-40B4-BE49-F238E27FC236}">
                <a16:creationId xmlns:a16="http://schemas.microsoft.com/office/drawing/2014/main" id="{40921ABF-D9C3-4F26-8A66-B5D239FD0B3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6452" y="1371600"/>
            <a:ext cx="1773836" cy="4458325"/>
          </a:xfrm>
          <a:prstGeom prst="rect">
            <a:avLst/>
          </a:prstGeom>
        </p:spPr>
      </p:pic>
    </p:spTree>
    <p:extLst>
      <p:ext uri="{BB962C8B-B14F-4D97-AF65-F5344CB8AC3E}">
        <p14:creationId xmlns:p14="http://schemas.microsoft.com/office/powerpoint/2010/main" val="2109468455"/>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Financial Options for Remodeling</a:t>
            </a:r>
          </a:p>
        </p:txBody>
      </p:sp>
      <p:sp>
        <p:nvSpPr>
          <p:cNvPr id="4099" name="Rectangle 3"/>
          <p:cNvSpPr>
            <a:spLocks noGrp="1" noChangeArrowheads="1"/>
          </p:cNvSpPr>
          <p:nvPr>
            <p:ph type="body" idx="1"/>
          </p:nvPr>
        </p:nvSpPr>
        <p:spPr>
          <a:xfrm>
            <a:off x="2819400" y="1447800"/>
            <a:ext cx="5714999" cy="4495800"/>
          </a:xfrm>
        </p:spPr>
        <p:txBody>
          <a:bodyPr/>
          <a:lstStyle/>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Personal savings</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Credit cards</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Personal unsecured loan</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Refinance current mortgage</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Home equity loan / line of credit</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FHA 203k Renovation Loan</a:t>
            </a:r>
          </a:p>
          <a:p>
            <a:pPr marL="0" indent="0">
              <a:spcBef>
                <a:spcPts val="1200"/>
              </a:spcBef>
              <a:spcAft>
                <a:spcPts val="0"/>
              </a:spcAft>
              <a:buNone/>
            </a:pPr>
            <a:endParaRPr lang="en-US" sz="2200" dirty="0">
              <a:latin typeface="Lato" panose="020F0502020204030203" pitchFamily="34" charset="0"/>
              <a:ea typeface="Lato" panose="020F0502020204030203" pitchFamily="34" charset="0"/>
              <a:cs typeface="Lato" panose="020F0502020204030203" pitchFamily="34" charset="0"/>
            </a:endParaRPr>
          </a:p>
        </p:txBody>
      </p:sp>
      <p:pic>
        <p:nvPicPr>
          <p:cNvPr id="6" name="Picture 5">
            <a:extLst>
              <a:ext uri="{FF2B5EF4-FFF2-40B4-BE49-F238E27FC236}">
                <a16:creationId xmlns:a16="http://schemas.microsoft.com/office/drawing/2014/main" id="{838C9318-500F-4391-B868-9123261C52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35485" y="1332222"/>
            <a:ext cx="1803400" cy="4495800"/>
          </a:xfrm>
          <a:prstGeom prst="rect">
            <a:avLst/>
          </a:prstGeom>
        </p:spPr>
      </p:pic>
    </p:spTree>
    <p:extLst>
      <p:ext uri="{BB962C8B-B14F-4D97-AF65-F5344CB8AC3E}">
        <p14:creationId xmlns:p14="http://schemas.microsoft.com/office/powerpoint/2010/main" val="2930981248"/>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Financial Options for Remodeling</a:t>
            </a:r>
          </a:p>
        </p:txBody>
      </p:sp>
      <p:sp>
        <p:nvSpPr>
          <p:cNvPr id="4099" name="Rectangle 3"/>
          <p:cNvSpPr>
            <a:spLocks noGrp="1" noChangeArrowheads="1"/>
          </p:cNvSpPr>
          <p:nvPr>
            <p:ph type="body" idx="1"/>
          </p:nvPr>
        </p:nvSpPr>
        <p:spPr>
          <a:xfrm>
            <a:off x="2819400" y="1447800"/>
            <a:ext cx="5715000" cy="4495800"/>
          </a:xfrm>
        </p:spPr>
        <p:txBody>
          <a:bodyPr/>
          <a:lstStyle/>
          <a:p>
            <a:pPr marL="457200" indent="-457200">
              <a:spcBef>
                <a:spcPts val="1800"/>
              </a:spcBef>
              <a:buFont typeface="+mj-lt"/>
              <a:buAutoNum type="arabicPeriod" startAt="7"/>
            </a:pPr>
            <a:r>
              <a:rPr lang="en-US" sz="2200" dirty="0">
                <a:latin typeface="Lato" panose="020F0502020204030203" pitchFamily="34" charset="0"/>
                <a:ea typeface="Lato" panose="020F0502020204030203" pitchFamily="34" charset="0"/>
                <a:cs typeface="Lato" panose="020F0502020204030203" pitchFamily="34" charset="0"/>
              </a:rPr>
              <a:t>Fannie Mae </a:t>
            </a:r>
            <a:r>
              <a:rPr lang="en-US" sz="2200" dirty="0" err="1">
                <a:latin typeface="Lato" panose="020F0502020204030203" pitchFamily="34" charset="0"/>
                <a:ea typeface="Lato" panose="020F0502020204030203" pitchFamily="34" charset="0"/>
                <a:cs typeface="Lato" panose="020F0502020204030203" pitchFamily="34" charset="0"/>
              </a:rPr>
              <a:t>HomeStyle</a:t>
            </a:r>
            <a:r>
              <a:rPr lang="en-US" sz="2200" dirty="0">
                <a:latin typeface="Lato" panose="020F0502020204030203" pitchFamily="34" charset="0"/>
                <a:ea typeface="Lato" panose="020F0502020204030203" pitchFamily="34" charset="0"/>
                <a:cs typeface="Lato" panose="020F0502020204030203" pitchFamily="34" charset="0"/>
              </a:rPr>
              <a:t> Loan</a:t>
            </a:r>
          </a:p>
          <a:p>
            <a:pPr marL="457200" indent="-457200">
              <a:spcBef>
                <a:spcPts val="1800"/>
              </a:spcBef>
              <a:buFont typeface="+mj-lt"/>
              <a:buAutoNum type="arabicPeriod" startAt="7"/>
            </a:pPr>
            <a:r>
              <a:rPr lang="en-US" sz="2200" dirty="0">
                <a:latin typeface="Lato" panose="020F0502020204030203" pitchFamily="34" charset="0"/>
                <a:ea typeface="Lato" panose="020F0502020204030203" pitchFamily="34" charset="0"/>
                <a:cs typeface="Lato" panose="020F0502020204030203" pitchFamily="34" charset="0"/>
              </a:rPr>
              <a:t>Freddie Mac </a:t>
            </a:r>
            <a:r>
              <a:rPr lang="en-US" sz="2200" dirty="0" err="1">
                <a:latin typeface="Lato" panose="020F0502020204030203" pitchFamily="34" charset="0"/>
                <a:ea typeface="Lato" panose="020F0502020204030203" pitchFamily="34" charset="0"/>
                <a:cs typeface="Lato" panose="020F0502020204030203" pitchFamily="34" charset="0"/>
              </a:rPr>
              <a:t>CHOICERenovation</a:t>
            </a:r>
            <a:endParaRPr lang="en-US" sz="2200" dirty="0">
              <a:latin typeface="Lato" panose="020F0502020204030203" pitchFamily="34" charset="0"/>
              <a:ea typeface="Lato" panose="020F0502020204030203" pitchFamily="34" charset="0"/>
              <a:cs typeface="Lato" panose="020F0502020204030203" pitchFamily="34" charset="0"/>
            </a:endParaRPr>
          </a:p>
          <a:p>
            <a:pPr marL="457200" indent="-457200">
              <a:spcBef>
                <a:spcPts val="1800"/>
              </a:spcBef>
              <a:buFont typeface="+mj-lt"/>
              <a:buAutoNum type="arabicPeriod" startAt="7"/>
            </a:pPr>
            <a:r>
              <a:rPr lang="en-US" sz="2200" dirty="0">
                <a:latin typeface="Lato" panose="020F0502020204030203" pitchFamily="34" charset="0"/>
                <a:ea typeface="Lato" panose="020F0502020204030203" pitchFamily="34" charset="0"/>
                <a:cs typeface="Lato" panose="020F0502020204030203" pitchFamily="34" charset="0"/>
              </a:rPr>
              <a:t>VA Renovation Loan</a:t>
            </a:r>
          </a:p>
          <a:p>
            <a:pPr marL="457200" indent="-457200">
              <a:spcBef>
                <a:spcPts val="1800"/>
              </a:spcBef>
              <a:buFont typeface="+mj-lt"/>
              <a:buAutoNum type="arabicPeriod" startAt="7"/>
            </a:pPr>
            <a:r>
              <a:rPr lang="en-US" sz="2200" dirty="0">
                <a:latin typeface="Lato" panose="020F0502020204030203" pitchFamily="34" charset="0"/>
                <a:ea typeface="Lato" panose="020F0502020204030203" pitchFamily="34" charset="0"/>
                <a:cs typeface="Lato" panose="020F0502020204030203" pitchFamily="34" charset="0"/>
              </a:rPr>
              <a:t>USDA Rural Home Renovation Loan</a:t>
            </a:r>
          </a:p>
          <a:p>
            <a:pPr marL="457200" indent="-457200">
              <a:spcBef>
                <a:spcPts val="1800"/>
              </a:spcBef>
              <a:buFont typeface="+mj-lt"/>
              <a:buAutoNum type="arabicPeriod" startAt="7"/>
            </a:pPr>
            <a:r>
              <a:rPr lang="en-US" sz="2200" dirty="0">
                <a:latin typeface="Lato" panose="020F0502020204030203" pitchFamily="34" charset="0"/>
                <a:ea typeface="Lato" panose="020F0502020204030203" pitchFamily="34" charset="0"/>
                <a:cs typeface="Lato" panose="020F0502020204030203" pitchFamily="34" charset="0"/>
              </a:rPr>
              <a:t>Renovation Home Equity loan</a:t>
            </a:r>
          </a:p>
          <a:p>
            <a:pPr marL="457200" indent="-457200">
              <a:spcBef>
                <a:spcPts val="1800"/>
              </a:spcBef>
              <a:buFont typeface="+mj-lt"/>
              <a:buAutoNum type="arabicPeriod" startAt="7"/>
            </a:pPr>
            <a:r>
              <a:rPr lang="en-US" sz="2200" dirty="0">
                <a:latin typeface="Lato" panose="020F0502020204030203" pitchFamily="34" charset="0"/>
                <a:ea typeface="Lato" panose="020F0502020204030203" pitchFamily="34" charset="0"/>
                <a:cs typeface="Lato" panose="020F0502020204030203" pitchFamily="34" charset="0"/>
              </a:rPr>
              <a:t>FHA Title 1 Home Improvement Loan</a:t>
            </a:r>
          </a:p>
          <a:p>
            <a:pPr marL="0" indent="0">
              <a:spcBef>
                <a:spcPts val="1200"/>
              </a:spcBef>
              <a:spcAft>
                <a:spcPts val="0"/>
              </a:spcAft>
              <a:buNone/>
            </a:pPr>
            <a:endParaRPr lang="en-US" sz="2200"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Text, letter&#10;&#10;Description automatically generated">
            <a:extLst>
              <a:ext uri="{FF2B5EF4-FFF2-40B4-BE49-F238E27FC236}">
                <a16:creationId xmlns:a16="http://schemas.microsoft.com/office/drawing/2014/main" id="{CBFECD3D-1CA8-4226-BDC5-B3969105110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4240" y="1367140"/>
            <a:ext cx="1765921" cy="4419600"/>
          </a:xfrm>
          <a:prstGeom prst="rect">
            <a:avLst/>
          </a:prstGeom>
        </p:spPr>
      </p:pic>
    </p:spTree>
    <p:extLst>
      <p:ext uri="{BB962C8B-B14F-4D97-AF65-F5344CB8AC3E}">
        <p14:creationId xmlns:p14="http://schemas.microsoft.com/office/powerpoint/2010/main" val="3281311498"/>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Locating Qualified Contractors</a:t>
            </a:r>
          </a:p>
        </p:txBody>
      </p:sp>
      <p:sp>
        <p:nvSpPr>
          <p:cNvPr id="4099" name="Rectangle 3"/>
          <p:cNvSpPr>
            <a:spLocks noGrp="1" noChangeArrowheads="1"/>
          </p:cNvSpPr>
          <p:nvPr>
            <p:ph type="body" idx="1"/>
          </p:nvPr>
        </p:nvSpPr>
        <p:spPr>
          <a:xfrm>
            <a:off x="2733674" y="1371600"/>
            <a:ext cx="5800725" cy="46482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Online contractor rating &amp; referral networks </a:t>
            </a:r>
            <a:r>
              <a:rPr lang="en-US" sz="1800" dirty="0">
                <a:latin typeface="Lato" panose="020F0502020204030203" pitchFamily="34" charset="0"/>
                <a:ea typeface="Lato" panose="020F0502020204030203" pitchFamily="34" charset="0"/>
                <a:cs typeface="Lato" panose="020F0502020204030203" pitchFamily="34" charset="0"/>
              </a:rPr>
              <a:t>(Search “Hire a contractor”)</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Local Building Dept. licensed contractors, permits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Referrals from your broker or other agents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Referrals from neighbors and friends, neighborhood forums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National and Local Home Builders Associations</a:t>
            </a:r>
          </a:p>
        </p:txBody>
      </p:sp>
      <p:pic>
        <p:nvPicPr>
          <p:cNvPr id="6" name="Picture 5" descr="Text, whiteboard&#10;&#10;Description automatically generated">
            <a:extLst>
              <a:ext uri="{FF2B5EF4-FFF2-40B4-BE49-F238E27FC236}">
                <a16:creationId xmlns:a16="http://schemas.microsoft.com/office/drawing/2014/main" id="{07E82FFD-DEAF-4D8D-A742-2E601D5DD7C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700" y="1358220"/>
            <a:ext cx="1762539" cy="4495800"/>
          </a:xfrm>
          <a:prstGeom prst="rect">
            <a:avLst/>
          </a:prstGeom>
        </p:spPr>
      </p:pic>
    </p:spTree>
    <p:extLst>
      <p:ext uri="{BB962C8B-B14F-4D97-AF65-F5344CB8AC3E}">
        <p14:creationId xmlns:p14="http://schemas.microsoft.com/office/powerpoint/2010/main" val="3367301028"/>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Locating Qualified Contractors</a:t>
            </a:r>
          </a:p>
        </p:txBody>
      </p:sp>
      <p:sp>
        <p:nvSpPr>
          <p:cNvPr id="4099" name="Rectangle 3"/>
          <p:cNvSpPr>
            <a:spLocks noGrp="1" noChangeArrowheads="1"/>
          </p:cNvSpPr>
          <p:nvPr>
            <p:ph type="body" idx="1"/>
          </p:nvPr>
        </p:nvSpPr>
        <p:spPr>
          <a:xfrm>
            <a:off x="2733674" y="1447800"/>
            <a:ext cx="5800725" cy="4495800"/>
          </a:xfrm>
        </p:spPr>
        <p:txBody>
          <a:bodyPr/>
          <a:lstStyle/>
          <a:p>
            <a:pPr marL="457200" indent="-457200">
              <a:spcBef>
                <a:spcPts val="1200"/>
              </a:spcBef>
              <a:buFont typeface="+mj-lt"/>
              <a:buAutoNum type="arabicPeriod" startAt="6"/>
            </a:pPr>
            <a:r>
              <a:rPr lang="en-US" sz="2200" dirty="0">
                <a:latin typeface="Lato" panose="020F0502020204030203" pitchFamily="34" charset="0"/>
                <a:ea typeface="Lato" panose="020F0502020204030203" pitchFamily="34" charset="0"/>
                <a:cs typeface="Lato" panose="020F0502020204030203" pitchFamily="34" charset="0"/>
              </a:rPr>
              <a:t>National Association of the Remodeling Industry</a:t>
            </a:r>
          </a:p>
          <a:p>
            <a:pPr marL="457200" indent="-457200">
              <a:spcBef>
                <a:spcPts val="1200"/>
              </a:spcBef>
              <a:buFont typeface="+mj-lt"/>
              <a:buAutoNum type="arabicPeriod" startAt="6"/>
            </a:pPr>
            <a:r>
              <a:rPr lang="en-US" sz="2200" dirty="0">
                <a:latin typeface="Lato" panose="020F0502020204030203" pitchFamily="34" charset="0"/>
                <a:ea typeface="Lato" panose="020F0502020204030203" pitchFamily="34" charset="0"/>
                <a:cs typeface="Lato" panose="020F0502020204030203" pitchFamily="34" charset="0"/>
              </a:rPr>
              <a:t>Referrals from lumber yards and home improvement centers</a:t>
            </a:r>
          </a:p>
          <a:p>
            <a:pPr marL="457200" indent="-457200">
              <a:spcBef>
                <a:spcPts val="1200"/>
              </a:spcBef>
              <a:buFont typeface="+mj-lt"/>
              <a:buAutoNum type="arabicPeriod" startAt="6"/>
            </a:pPr>
            <a:r>
              <a:rPr lang="en-US" sz="2200" dirty="0">
                <a:latin typeface="Lato" panose="020F0502020204030203" pitchFamily="34" charset="0"/>
                <a:ea typeface="Lato" panose="020F0502020204030203" pitchFamily="34" charset="0"/>
                <a:cs typeface="Lato" panose="020F0502020204030203" pitchFamily="34" charset="0"/>
              </a:rPr>
              <a:t>Local projects / contractor signage</a:t>
            </a:r>
          </a:p>
          <a:p>
            <a:pPr marL="457200" indent="-457200">
              <a:spcBef>
                <a:spcPts val="1200"/>
              </a:spcBef>
              <a:buFont typeface="+mj-lt"/>
              <a:buAutoNum type="arabicPeriod" startAt="6"/>
            </a:pPr>
            <a:r>
              <a:rPr lang="en-US" sz="2200" dirty="0">
                <a:latin typeface="Lato" panose="020F0502020204030203" pitchFamily="34" charset="0"/>
                <a:ea typeface="Lato" panose="020F0502020204030203" pitchFamily="34" charset="0"/>
                <a:cs typeface="Lato" panose="020F0502020204030203" pitchFamily="34" charset="0"/>
              </a:rPr>
              <a:t>Apply the “Magical Power of Donuts”</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A person holding a plate of donuts&#10;&#10;Description automatically generated with medium confidence">
            <a:extLst>
              <a:ext uri="{FF2B5EF4-FFF2-40B4-BE49-F238E27FC236}">
                <a16:creationId xmlns:a16="http://schemas.microsoft.com/office/drawing/2014/main" id="{8D51CA42-6DE0-4F95-A795-B4407C8B47A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49550" y="1263560"/>
            <a:ext cx="1905000" cy="4533900"/>
          </a:xfrm>
          <a:prstGeom prst="rect">
            <a:avLst/>
          </a:prstGeom>
        </p:spPr>
      </p:pic>
    </p:spTree>
    <p:extLst>
      <p:ext uri="{BB962C8B-B14F-4D97-AF65-F5344CB8AC3E}">
        <p14:creationId xmlns:p14="http://schemas.microsoft.com/office/powerpoint/2010/main" val="3393599566"/>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177800" y="419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I Can Help You as a Residential Remodeling Specialist</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a:t>
            </a:r>
          </a:p>
        </p:txBody>
      </p:sp>
      <p:sp>
        <p:nvSpPr>
          <p:cNvPr id="4099" name="Rectangle 3"/>
          <p:cNvSpPr>
            <a:spLocks noGrp="1" noChangeArrowheads="1"/>
          </p:cNvSpPr>
          <p:nvPr>
            <p:ph type="body" idx="1"/>
          </p:nvPr>
        </p:nvSpPr>
        <p:spPr>
          <a:xfrm>
            <a:off x="2733675" y="1447800"/>
            <a:ext cx="6029324" cy="4533900"/>
          </a:xfrm>
        </p:spPr>
        <p:txBody>
          <a:bodyPr/>
          <a:lstStyle/>
          <a:p>
            <a:pPr marL="457200" indent="-457200">
              <a:spcBef>
                <a:spcPts val="1200"/>
              </a:spcBef>
              <a:buFont typeface="+mj-lt"/>
              <a:buAutoNum type="arabicPeriod"/>
            </a:pPr>
            <a:r>
              <a:rPr lang="en-US" sz="2100" dirty="0">
                <a:latin typeface="Lato" panose="020F0502020204030203" pitchFamily="34" charset="0"/>
                <a:ea typeface="Lato" panose="020F0502020204030203" pitchFamily="34" charset="0"/>
                <a:cs typeface="Lato" panose="020F0502020204030203" pitchFamily="34" charset="0"/>
              </a:rPr>
              <a:t>Planning, preparation and home improvement guidance</a:t>
            </a:r>
          </a:p>
          <a:p>
            <a:pPr marL="457200" indent="-457200">
              <a:spcBef>
                <a:spcPts val="1200"/>
              </a:spcBef>
              <a:buFont typeface="+mj-lt"/>
              <a:buAutoNum type="arabicPeriod"/>
            </a:pPr>
            <a:r>
              <a:rPr lang="en-US" sz="2100" dirty="0">
                <a:latin typeface="Lato" panose="020F0502020204030203" pitchFamily="34" charset="0"/>
                <a:ea typeface="Lato" panose="020F0502020204030203" pitchFamily="34" charset="0"/>
                <a:cs typeface="Lato" panose="020F0502020204030203" pitchFamily="34" charset="0"/>
              </a:rPr>
              <a:t>Locating properties for purchase / evaluating improvements</a:t>
            </a:r>
          </a:p>
          <a:p>
            <a:pPr marL="457200" indent="-457200">
              <a:spcBef>
                <a:spcPts val="1200"/>
              </a:spcBef>
              <a:buFont typeface="+mj-lt"/>
              <a:buAutoNum type="arabicPeriod"/>
            </a:pPr>
            <a:r>
              <a:rPr lang="en-US" sz="2100" dirty="0">
                <a:latin typeface="Lato" panose="020F0502020204030203" pitchFamily="34" charset="0"/>
                <a:ea typeface="Lato" panose="020F0502020204030203" pitchFamily="34" charset="0"/>
                <a:cs typeface="Lato" panose="020F0502020204030203" pitchFamily="34" charset="0"/>
              </a:rPr>
              <a:t>Design ideas and designer referrals</a:t>
            </a:r>
          </a:p>
          <a:p>
            <a:pPr marL="457200" indent="-457200">
              <a:spcBef>
                <a:spcPts val="1200"/>
              </a:spcBef>
              <a:buFont typeface="+mj-lt"/>
              <a:buAutoNum type="arabicPeriod"/>
            </a:pPr>
            <a:r>
              <a:rPr lang="en-US" sz="2100" dirty="0">
                <a:latin typeface="Lato" panose="020F0502020204030203" pitchFamily="34" charset="0"/>
                <a:ea typeface="Lato" panose="020F0502020204030203" pitchFamily="34" charset="0"/>
                <a:cs typeface="Lato" panose="020F0502020204030203" pitchFamily="34" charset="0"/>
              </a:rPr>
              <a:t>Cost estimating, budgeting guidance</a:t>
            </a:r>
          </a:p>
          <a:p>
            <a:pPr marL="457200" indent="-457200">
              <a:spcBef>
                <a:spcPts val="1200"/>
              </a:spcBef>
              <a:buFont typeface="+mj-lt"/>
              <a:buAutoNum type="arabicPeriod"/>
            </a:pPr>
            <a:r>
              <a:rPr lang="en-US" sz="2100" dirty="0">
                <a:latin typeface="Lato" panose="020F0502020204030203" pitchFamily="34" charset="0"/>
                <a:ea typeface="Lato" panose="020F0502020204030203" pitchFamily="34" charset="0"/>
                <a:cs typeface="Lato" panose="020F0502020204030203" pitchFamily="34" charset="0"/>
              </a:rPr>
              <a:t>Remodeling Value Analysis (RVA)</a:t>
            </a:r>
          </a:p>
          <a:p>
            <a:pPr marL="457200" indent="-457200">
              <a:spcBef>
                <a:spcPts val="1200"/>
              </a:spcBef>
              <a:buFont typeface="+mj-lt"/>
              <a:buAutoNum type="arabicPeriod"/>
            </a:pPr>
            <a:r>
              <a:rPr lang="en-US" sz="2100" dirty="0">
                <a:latin typeface="Lato" panose="020F0502020204030203" pitchFamily="34" charset="0"/>
                <a:ea typeface="Lato" panose="020F0502020204030203" pitchFamily="34" charset="0"/>
                <a:cs typeface="Lato" panose="020F0502020204030203" pitchFamily="34" charset="0"/>
              </a:rPr>
              <a:t>Introducing home improvement finance options</a:t>
            </a:r>
          </a:p>
          <a:p>
            <a:pPr marL="457200" indent="-457200">
              <a:spcBef>
                <a:spcPts val="1200"/>
              </a:spcBef>
              <a:buFont typeface="+mj-lt"/>
              <a:buAutoNum type="arabicPeriod"/>
            </a:pPr>
            <a:r>
              <a:rPr lang="en-US" sz="2100" dirty="0">
                <a:latin typeface="Lato" panose="020F0502020204030203" pitchFamily="34" charset="0"/>
                <a:ea typeface="Lato" panose="020F0502020204030203" pitchFamily="34" charset="0"/>
                <a:cs typeface="Lato" panose="020F0502020204030203" pitchFamily="34" charset="0"/>
              </a:rPr>
              <a:t>Mortgage and renovation lender referrals</a:t>
            </a:r>
          </a:p>
          <a:p>
            <a:pPr marL="0" indent="0">
              <a:buNone/>
            </a:pPr>
            <a:endParaRPr lang="en-US" sz="2200" dirty="0">
              <a:latin typeface="Lato" panose="020F0502020204030203" pitchFamily="34" charset="0"/>
              <a:ea typeface="Lato" panose="020F0502020204030203" pitchFamily="34" charset="0"/>
              <a:cs typeface="Lato" panose="020F0502020204030203" pitchFamily="34" charset="0"/>
            </a:endParaRPr>
          </a:p>
        </p:txBody>
      </p:sp>
      <p:pic>
        <p:nvPicPr>
          <p:cNvPr id="7" name="Picture 6" descr="A picture containing text, working&#10;&#10;Description automatically generated">
            <a:extLst>
              <a:ext uri="{FF2B5EF4-FFF2-40B4-BE49-F238E27FC236}">
                <a16:creationId xmlns:a16="http://schemas.microsoft.com/office/drawing/2014/main" id="{343F0357-4735-4ED1-AE99-255622F7F4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81001" y="1371600"/>
            <a:ext cx="1736034" cy="4533900"/>
          </a:xfrm>
          <a:prstGeom prst="rect">
            <a:avLst/>
          </a:prstGeom>
        </p:spPr>
      </p:pic>
    </p:spTree>
    <p:extLst>
      <p:ext uri="{BB962C8B-B14F-4D97-AF65-F5344CB8AC3E}">
        <p14:creationId xmlns:p14="http://schemas.microsoft.com/office/powerpoint/2010/main" val="3122782474"/>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Compiling Preliminary Cost Estimates</a:t>
            </a:r>
          </a:p>
        </p:txBody>
      </p:sp>
      <p:sp>
        <p:nvSpPr>
          <p:cNvPr id="4099" name="Rectangle 3"/>
          <p:cNvSpPr>
            <a:spLocks noGrp="1" noChangeArrowheads="1"/>
          </p:cNvSpPr>
          <p:nvPr>
            <p:ph type="body" idx="1"/>
          </p:nvPr>
        </p:nvSpPr>
        <p:spPr>
          <a:xfrm>
            <a:off x="2733674" y="1371600"/>
            <a:ext cx="5800725" cy="4648200"/>
          </a:xfrm>
        </p:spPr>
        <p:txBody>
          <a:bodyPr/>
          <a:lstStyle/>
          <a:p>
            <a:pPr marL="457200" indent="-457200">
              <a:spcBef>
                <a:spcPts val="4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Utilize online estimators and apps</a:t>
            </a:r>
          </a:p>
          <a:p>
            <a:pPr marL="457200" indent="-457200">
              <a:spcBef>
                <a:spcPts val="4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Visit home improvement stores and websites</a:t>
            </a:r>
          </a:p>
          <a:p>
            <a:pPr marL="457200" indent="-457200">
              <a:spcBef>
                <a:spcPts val="4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Secure Contractor preliminary estimates for labor and materials</a:t>
            </a:r>
          </a:p>
          <a:p>
            <a:pPr marL="457200" indent="-457200">
              <a:spcBef>
                <a:spcPts val="4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Estimate indirect costs</a:t>
            </a:r>
          </a:p>
          <a:p>
            <a:pPr marL="914400" lvl="1" indent="-457200">
              <a:spcBef>
                <a:spcPts val="4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Demolition, rubbish removal, street cleaning, </a:t>
            </a:r>
          </a:p>
          <a:p>
            <a:pPr marL="914400" lvl="1" indent="-457200">
              <a:spcBef>
                <a:spcPts val="4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Fencing, security, jobsite cameras</a:t>
            </a:r>
          </a:p>
          <a:p>
            <a:pPr marL="914400" lvl="1" indent="-457200">
              <a:spcBef>
                <a:spcPts val="4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Permits, variances, architectural review fees</a:t>
            </a:r>
          </a:p>
          <a:p>
            <a:pPr marL="914400" lvl="1" indent="-457200">
              <a:spcBef>
                <a:spcPts val="4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Design and engineering fees</a:t>
            </a:r>
          </a:p>
          <a:p>
            <a:pPr marL="914400" lvl="1" indent="-457200">
              <a:spcBef>
                <a:spcPts val="4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Utility upgrades, excavating, drainage, landscaping</a:t>
            </a:r>
          </a:p>
          <a:p>
            <a:pPr marL="914400" lvl="1" indent="-457200">
              <a:spcBef>
                <a:spcPts val="4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Equipment rental, portable toilet</a:t>
            </a:r>
          </a:p>
          <a:p>
            <a:pPr marL="914400" lvl="1" indent="-457200">
              <a:spcBef>
                <a:spcPts val="4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Insurance, legal, accounting fees</a:t>
            </a:r>
          </a:p>
          <a:p>
            <a:pPr marL="914400" lvl="1" indent="-457200">
              <a:spcBef>
                <a:spcPts val="4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Contingency amount</a:t>
            </a:r>
          </a:p>
          <a:p>
            <a:pPr marL="457200" indent="-457200">
              <a:spcBef>
                <a:spcPts val="4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Compile preliminary cost estimates</a:t>
            </a:r>
            <a:endParaRPr lang="en-US" sz="2000" dirty="0"/>
          </a:p>
        </p:txBody>
      </p:sp>
      <p:pic>
        <p:nvPicPr>
          <p:cNvPr id="6" name="Picture 5">
            <a:extLst>
              <a:ext uri="{FF2B5EF4-FFF2-40B4-BE49-F238E27FC236}">
                <a16:creationId xmlns:a16="http://schemas.microsoft.com/office/drawing/2014/main" id="{AB8A30A3-7E84-4EF1-83D7-C8A4480BB63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44940" y="1355248"/>
            <a:ext cx="1792356" cy="4467570"/>
          </a:xfrm>
          <a:prstGeom prst="rect">
            <a:avLst/>
          </a:prstGeom>
        </p:spPr>
      </p:pic>
    </p:spTree>
    <p:extLst>
      <p:ext uri="{BB962C8B-B14F-4D97-AF65-F5344CB8AC3E}">
        <p14:creationId xmlns:p14="http://schemas.microsoft.com/office/powerpoint/2010/main" val="3766073765"/>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099">
                                            <p:txEl>
                                              <p:pRg st="9" end="9"/>
                                            </p:txEl>
                                          </p:spTgt>
                                        </p:tgtEl>
                                        <p:attrNameLst>
                                          <p:attrName>style.visibility</p:attrName>
                                        </p:attrNameLst>
                                      </p:cBhvr>
                                      <p:to>
                                        <p:strVal val="visible"/>
                                      </p:to>
                                    </p:set>
                                    <p:animEffect transition="in" filter="fade">
                                      <p:cBhvr>
                                        <p:cTn id="52" dur="500"/>
                                        <p:tgtEl>
                                          <p:spTgt spid="409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099">
                                            <p:txEl>
                                              <p:pRg st="10" end="10"/>
                                            </p:txEl>
                                          </p:spTgt>
                                        </p:tgtEl>
                                        <p:attrNameLst>
                                          <p:attrName>style.visibility</p:attrName>
                                        </p:attrNameLst>
                                      </p:cBhvr>
                                      <p:to>
                                        <p:strVal val="visible"/>
                                      </p:to>
                                    </p:set>
                                    <p:animEffect transition="in" filter="fade">
                                      <p:cBhvr>
                                        <p:cTn id="57" dur="500"/>
                                        <p:tgtEl>
                                          <p:spTgt spid="4099">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099">
                                            <p:txEl>
                                              <p:pRg st="11" end="11"/>
                                            </p:txEl>
                                          </p:spTgt>
                                        </p:tgtEl>
                                        <p:attrNameLst>
                                          <p:attrName>style.visibility</p:attrName>
                                        </p:attrNameLst>
                                      </p:cBhvr>
                                      <p:to>
                                        <p:strVal val="visible"/>
                                      </p:to>
                                    </p:set>
                                    <p:animEffect transition="in" filter="fade">
                                      <p:cBhvr>
                                        <p:cTn id="62" dur="500"/>
                                        <p:tgtEl>
                                          <p:spTgt spid="4099">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099">
                                            <p:txEl>
                                              <p:pRg st="12" end="12"/>
                                            </p:txEl>
                                          </p:spTgt>
                                        </p:tgtEl>
                                        <p:attrNameLst>
                                          <p:attrName>style.visibility</p:attrName>
                                        </p:attrNameLst>
                                      </p:cBhvr>
                                      <p:to>
                                        <p:strVal val="visible"/>
                                      </p:to>
                                    </p:set>
                                    <p:animEffect transition="in" filter="fade">
                                      <p:cBhvr>
                                        <p:cTn id="67" dur="500"/>
                                        <p:tgtEl>
                                          <p:spTgt spid="4099">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Should You Manage the Project Yourself?</a:t>
            </a:r>
          </a:p>
        </p:txBody>
      </p:sp>
      <p:sp>
        <p:nvSpPr>
          <p:cNvPr id="4099" name="Rectangle 3"/>
          <p:cNvSpPr>
            <a:spLocks noGrp="1" noChangeArrowheads="1"/>
          </p:cNvSpPr>
          <p:nvPr>
            <p:ph type="body" idx="1"/>
          </p:nvPr>
        </p:nvSpPr>
        <p:spPr>
          <a:xfrm>
            <a:off x="2733674" y="1371600"/>
            <a:ext cx="5800725" cy="4648200"/>
          </a:xfrm>
        </p:spPr>
        <p:txBody>
          <a:bodyPr/>
          <a:lstStyle/>
          <a:p>
            <a:pPr marL="457200" indent="-457200">
              <a:spcBef>
                <a:spcPts val="1200"/>
              </a:spcBef>
              <a:buFont typeface="+mj-lt"/>
              <a:buAutoNum type="arabicPeriod"/>
            </a:pPr>
            <a:r>
              <a:rPr lang="en-US" sz="2000" dirty="0"/>
              <a:t>Scope of work</a:t>
            </a:r>
          </a:p>
          <a:p>
            <a:pPr marL="457200" indent="-457200">
              <a:spcBef>
                <a:spcPts val="1200"/>
              </a:spcBef>
              <a:buFont typeface="+mj-lt"/>
              <a:buAutoNum type="arabicPeriod"/>
            </a:pPr>
            <a:r>
              <a:rPr lang="en-US" sz="2000" dirty="0"/>
              <a:t>Complexity – trades involved</a:t>
            </a:r>
          </a:p>
          <a:p>
            <a:pPr marL="457200" indent="-457200">
              <a:spcBef>
                <a:spcPts val="1200"/>
              </a:spcBef>
              <a:buFont typeface="+mj-lt"/>
              <a:buAutoNum type="arabicPeriod"/>
            </a:pPr>
            <a:r>
              <a:rPr lang="en-US" sz="2000" dirty="0"/>
              <a:t>Your experience</a:t>
            </a:r>
          </a:p>
          <a:p>
            <a:pPr marL="457200" indent="-457200">
              <a:spcBef>
                <a:spcPts val="1200"/>
              </a:spcBef>
              <a:buFont typeface="+mj-lt"/>
              <a:buAutoNum type="arabicPeriod"/>
            </a:pPr>
            <a:r>
              <a:rPr lang="en-US" sz="2000" dirty="0"/>
              <a:t>Your availability</a:t>
            </a:r>
          </a:p>
          <a:p>
            <a:pPr marL="457200" indent="-457200">
              <a:spcBef>
                <a:spcPts val="1200"/>
              </a:spcBef>
              <a:buFont typeface="+mj-lt"/>
              <a:buAutoNum type="arabicPeriod"/>
            </a:pPr>
            <a:r>
              <a:rPr lang="en-US" sz="2000" dirty="0"/>
              <a:t>Lender requirements</a:t>
            </a:r>
          </a:p>
          <a:p>
            <a:pPr marL="457200" indent="-457200">
              <a:spcBef>
                <a:spcPts val="1200"/>
              </a:spcBef>
              <a:buFont typeface="+mj-lt"/>
              <a:buAutoNum type="arabicPeriod"/>
            </a:pPr>
            <a:r>
              <a:rPr lang="en-US" sz="2000" dirty="0"/>
              <a:t>Project financial management</a:t>
            </a:r>
          </a:p>
          <a:p>
            <a:pPr marL="457200" indent="-457200">
              <a:spcBef>
                <a:spcPts val="1200"/>
              </a:spcBef>
              <a:buFont typeface="+mj-lt"/>
              <a:buAutoNum type="arabicPeriod"/>
            </a:pPr>
            <a:r>
              <a:rPr lang="en-US" sz="2000" dirty="0"/>
              <a:t>Hiring, scheduling and project management</a:t>
            </a:r>
          </a:p>
          <a:p>
            <a:pPr marL="457200" indent="-457200">
              <a:spcBef>
                <a:spcPts val="1200"/>
              </a:spcBef>
              <a:buFont typeface="+mj-lt"/>
              <a:buAutoNum type="arabicPeriod"/>
            </a:pPr>
            <a:r>
              <a:rPr lang="en-US" sz="2000" dirty="0"/>
              <a:t>Risks and liabilities</a:t>
            </a:r>
          </a:p>
          <a:p>
            <a:pPr marL="457200" indent="-457200">
              <a:spcBef>
                <a:spcPts val="1200"/>
              </a:spcBef>
              <a:buFont typeface="+mj-lt"/>
              <a:buAutoNum type="arabicPeriod"/>
            </a:pPr>
            <a:r>
              <a:rPr lang="en-US" sz="2000" dirty="0"/>
              <a:t>Will you save money</a:t>
            </a:r>
          </a:p>
        </p:txBody>
      </p:sp>
      <p:pic>
        <p:nvPicPr>
          <p:cNvPr id="6" name="Picture 5" descr="A picture containing text, container&#10;&#10;Description automatically generated">
            <a:extLst>
              <a:ext uri="{FF2B5EF4-FFF2-40B4-BE49-F238E27FC236}">
                <a16:creationId xmlns:a16="http://schemas.microsoft.com/office/drawing/2014/main" id="{B886C6E4-6E51-443B-9D94-DAFC8ACD0BC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40859" y="1373089"/>
            <a:ext cx="1803398" cy="4572000"/>
          </a:xfrm>
          <a:prstGeom prst="rect">
            <a:avLst/>
          </a:prstGeom>
        </p:spPr>
      </p:pic>
    </p:spTree>
    <p:extLst>
      <p:ext uri="{BB962C8B-B14F-4D97-AF65-F5344CB8AC3E}">
        <p14:creationId xmlns:p14="http://schemas.microsoft.com/office/powerpoint/2010/main" val="2378513541"/>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Preparing for Your Pre-Bid Contractor Meeting</a:t>
            </a:r>
          </a:p>
        </p:txBody>
      </p:sp>
      <p:sp>
        <p:nvSpPr>
          <p:cNvPr id="4099" name="Rectangle 3"/>
          <p:cNvSpPr>
            <a:spLocks noGrp="1" noChangeArrowheads="1"/>
          </p:cNvSpPr>
          <p:nvPr>
            <p:ph type="body" idx="1"/>
          </p:nvPr>
        </p:nvSpPr>
        <p:spPr>
          <a:xfrm>
            <a:off x="2733674" y="1447800"/>
            <a:ext cx="5800725" cy="4505548"/>
          </a:xfrm>
        </p:spPr>
        <p:txBody>
          <a:bodyPr/>
          <a:lstStyle/>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Be prepared to provide contractor(s) as much detail as possible:</a:t>
            </a:r>
          </a:p>
          <a:p>
            <a:pPr marL="914400" lvl="1" indent="-457200">
              <a:lnSpc>
                <a:spcPct val="100000"/>
              </a:lnSpc>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Scope of Work</a:t>
            </a:r>
          </a:p>
          <a:p>
            <a:pPr marL="914400" lvl="1" indent="-457200">
              <a:lnSpc>
                <a:spcPct val="100000"/>
              </a:lnSpc>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Specifications including product information, colors, finishes</a:t>
            </a:r>
          </a:p>
          <a:p>
            <a:pPr marL="914400" lvl="1" indent="-457200">
              <a:lnSpc>
                <a:spcPct val="100000"/>
              </a:lnSpc>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Floor plans and drawings</a:t>
            </a:r>
          </a:p>
          <a:p>
            <a:pPr marL="914400" lvl="1" indent="-457200">
              <a:lnSpc>
                <a:spcPct val="100000"/>
              </a:lnSpc>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Interior design details, renderings, photos</a:t>
            </a:r>
          </a:p>
          <a:p>
            <a:pPr marL="914400" lvl="1" indent="-457200">
              <a:lnSpc>
                <a:spcPct val="100000"/>
              </a:lnSpc>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Home inspection documents and links</a:t>
            </a:r>
          </a:p>
          <a:p>
            <a:pPr marL="0" indent="0">
              <a:spcBef>
                <a:spcPts val="1200"/>
              </a:spcBef>
              <a:spcAft>
                <a:spcPts val="0"/>
              </a:spcAft>
              <a:buNone/>
            </a:pPr>
            <a:endParaRPr lang="en-US" sz="2000"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Diagram, engineering drawing&#10;&#10;Description automatically generated">
            <a:extLst>
              <a:ext uri="{FF2B5EF4-FFF2-40B4-BE49-F238E27FC236}">
                <a16:creationId xmlns:a16="http://schemas.microsoft.com/office/drawing/2014/main" id="{375AAAB8-4370-4B54-9171-C13B805C176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00364" y="1371980"/>
            <a:ext cx="1684820" cy="4505548"/>
          </a:xfrm>
          <a:prstGeom prst="rect">
            <a:avLst/>
          </a:prstGeom>
        </p:spPr>
      </p:pic>
    </p:spTree>
    <p:extLst>
      <p:ext uri="{BB962C8B-B14F-4D97-AF65-F5344CB8AC3E}">
        <p14:creationId xmlns:p14="http://schemas.microsoft.com/office/powerpoint/2010/main" val="2927110491"/>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par>
                          <p:cTn id="33" fill="hold">
                            <p:stCondLst>
                              <p:cond delay="500"/>
                            </p:stCondLst>
                            <p:childTnLst>
                              <p:par>
                                <p:cTn id="34" presetID="14" presetClass="entr" presetSubtype="1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randombar(horizontal)">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Preparing for Your Pre-Bid Contractor Meeting</a:t>
            </a:r>
          </a:p>
        </p:txBody>
      </p:sp>
      <p:sp>
        <p:nvSpPr>
          <p:cNvPr id="4099" name="Rectangle 3"/>
          <p:cNvSpPr>
            <a:spLocks noGrp="1" noChangeArrowheads="1"/>
          </p:cNvSpPr>
          <p:nvPr>
            <p:ph type="body" idx="1"/>
          </p:nvPr>
        </p:nvSpPr>
        <p:spPr>
          <a:xfrm>
            <a:off x="2733674" y="1371600"/>
            <a:ext cx="5800725" cy="4648200"/>
          </a:xfrm>
        </p:spPr>
        <p:txBody>
          <a:bodyPr/>
          <a:lstStyle/>
          <a:p>
            <a:pPr marL="457200" indent="-457200">
              <a:lnSpc>
                <a:spcPct val="100000"/>
              </a:lnSpc>
              <a:buFont typeface="+mj-lt"/>
              <a:buAutoNum type="arabicPeriod" startAt="2"/>
            </a:pPr>
            <a:r>
              <a:rPr lang="en-US" sz="2000" dirty="0">
                <a:latin typeface="Lato" panose="020F0502020204030203" pitchFamily="34" charset="0"/>
                <a:ea typeface="Lato" panose="020F0502020204030203" pitchFamily="34" charset="0"/>
                <a:cs typeface="Lato" panose="020F0502020204030203" pitchFamily="34" charset="0"/>
              </a:rPr>
              <a:t>Have a list of questions for contractor</a:t>
            </a:r>
            <a:endParaRPr lang="en-US" dirty="0">
              <a:latin typeface="Lato" panose="020F0502020204030203" pitchFamily="34" charset="0"/>
              <a:ea typeface="Lato" panose="020F0502020204030203" pitchFamily="34" charset="0"/>
              <a:cs typeface="Lato" panose="020F0502020204030203" pitchFamily="34" charset="0"/>
            </a:endParaRP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Construction and design questions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History, experience, licensing, insurance, bonding</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Describe management, communication systems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Commitments to job safety and cleanliness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Portfolio of work, photos, videos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Testimonials and references (and call them!!)</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Sample contract for review, insurance requirements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How selections and changes are handled</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Payment expectations (draw schedule)</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Estimated time frame: planning, start date, completion</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5">
            <a:extLst>
              <a:ext uri="{FF2B5EF4-FFF2-40B4-BE49-F238E27FC236}">
                <a16:creationId xmlns:a16="http://schemas.microsoft.com/office/drawing/2014/main" id="{B359AFBB-9A85-4E4A-9F3B-2713F4CB0EA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72080" y="1378793"/>
            <a:ext cx="1744373" cy="4488607"/>
          </a:xfrm>
          <a:prstGeom prst="rect">
            <a:avLst/>
          </a:prstGeom>
        </p:spPr>
      </p:pic>
    </p:spTree>
    <p:extLst>
      <p:ext uri="{BB962C8B-B14F-4D97-AF65-F5344CB8AC3E}">
        <p14:creationId xmlns:p14="http://schemas.microsoft.com/office/powerpoint/2010/main" val="1322055354"/>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099">
                                            <p:txEl>
                                              <p:pRg st="9" end="9"/>
                                            </p:txEl>
                                          </p:spTgt>
                                        </p:tgtEl>
                                        <p:attrNameLst>
                                          <p:attrName>style.visibility</p:attrName>
                                        </p:attrNameLst>
                                      </p:cBhvr>
                                      <p:to>
                                        <p:strVal val="visible"/>
                                      </p:to>
                                    </p:set>
                                    <p:animEffect transition="in" filter="fade">
                                      <p:cBhvr>
                                        <p:cTn id="52" dur="500"/>
                                        <p:tgtEl>
                                          <p:spTgt spid="409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099">
                                            <p:txEl>
                                              <p:pRg st="10" end="10"/>
                                            </p:txEl>
                                          </p:spTgt>
                                        </p:tgtEl>
                                        <p:attrNameLst>
                                          <p:attrName>style.visibility</p:attrName>
                                        </p:attrNameLst>
                                      </p:cBhvr>
                                      <p:to>
                                        <p:strVal val="visible"/>
                                      </p:to>
                                    </p:set>
                                    <p:animEffect transition="in" filter="fade">
                                      <p:cBhvr>
                                        <p:cTn id="57" dur="500"/>
                                        <p:tgtEl>
                                          <p:spTgt spid="409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mn-lt"/>
                <a:cs typeface="Times New Roman" panose="02020603050405020304" pitchFamily="18" charset="0"/>
              </a:rPr>
              <a:t>Surviving Your Remodeling Project</a:t>
            </a:r>
          </a:p>
        </p:txBody>
      </p:sp>
      <p:sp>
        <p:nvSpPr>
          <p:cNvPr id="4099" name="Rectangle 3"/>
          <p:cNvSpPr>
            <a:spLocks noGrp="1" noChangeArrowheads="1"/>
          </p:cNvSpPr>
          <p:nvPr>
            <p:ph type="body" idx="1"/>
          </p:nvPr>
        </p:nvSpPr>
        <p:spPr>
          <a:xfrm>
            <a:off x="2733674" y="1371600"/>
            <a:ext cx="5800725" cy="4572000"/>
          </a:xfrm>
        </p:spPr>
        <p:txBody>
          <a:bodyPr/>
          <a:lstStyle/>
          <a:p>
            <a:pPr marL="457200" indent="-457200">
              <a:spcBef>
                <a:spcPts val="1800"/>
              </a:spcBef>
              <a:buFont typeface="+mj-lt"/>
              <a:buAutoNum type="arabicPeriod"/>
            </a:pPr>
            <a:r>
              <a:rPr lang="en-US" altLang="en-US" sz="2200" dirty="0">
                <a:latin typeface="Lato" panose="020F0502020204030203" pitchFamily="34" charset="0"/>
                <a:ea typeface="Lato" panose="020F0502020204030203" pitchFamily="34" charset="0"/>
                <a:cs typeface="Lato" panose="020F0502020204030203" pitchFamily="34" charset="0"/>
              </a:rPr>
              <a:t>It’s going to take longer than you like</a:t>
            </a:r>
          </a:p>
          <a:p>
            <a:pPr marL="457200" indent="-457200">
              <a:spcBef>
                <a:spcPts val="1800"/>
              </a:spcBef>
              <a:buFont typeface="+mj-lt"/>
              <a:buAutoNum type="arabicPeriod"/>
            </a:pPr>
            <a:r>
              <a:rPr lang="en-US" altLang="en-US" sz="2200" dirty="0">
                <a:latin typeface="Lato" panose="020F0502020204030203" pitchFamily="34" charset="0"/>
                <a:ea typeface="Lato" panose="020F0502020204030203" pitchFamily="34" charset="0"/>
                <a:cs typeface="Lato" panose="020F0502020204030203" pitchFamily="34" charset="0"/>
              </a:rPr>
              <a:t>Factor contingency into the budget</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Expect things to go wrong</a:t>
            </a:r>
            <a:endParaRPr lang="en-US" altLang="en-US" sz="2200" dirty="0">
              <a:latin typeface="Lato" panose="020F0502020204030203" pitchFamily="34" charset="0"/>
              <a:ea typeface="Lato" panose="020F0502020204030203" pitchFamily="34" charset="0"/>
              <a:cs typeface="Lato" panose="020F0502020204030203" pitchFamily="34" charset="0"/>
            </a:endParaRPr>
          </a:p>
          <a:p>
            <a:pPr marL="457200" marR="0" indent="-457200">
              <a:spcBef>
                <a:spcPts val="1800"/>
              </a:spcBef>
              <a:spcAft>
                <a:spcPts val="0"/>
              </a:spcAft>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Somehow, life must go on</a:t>
            </a:r>
          </a:p>
          <a:p>
            <a:pPr marL="457200" marR="0" indent="-457200">
              <a:spcBef>
                <a:spcPts val="1800"/>
              </a:spcBef>
              <a:spcAft>
                <a:spcPts val="0"/>
              </a:spcAft>
              <a:buFont typeface="+mj-lt"/>
              <a:buAutoNum type="arabicPeriod"/>
            </a:pPr>
            <a:r>
              <a:rPr lang="en-US" altLang="en-US" sz="2200" dirty="0">
                <a:latin typeface="Lato" panose="020F0502020204030203" pitchFamily="34" charset="0"/>
                <a:ea typeface="Lato" panose="020F0502020204030203" pitchFamily="34" charset="0"/>
                <a:cs typeface="Lato" panose="020F0502020204030203" pitchFamily="34" charset="0"/>
              </a:rPr>
              <a:t>Have a family meeting</a:t>
            </a:r>
          </a:p>
          <a:p>
            <a:pPr marL="457200" marR="0" indent="-457200">
              <a:spcBef>
                <a:spcPts val="1800"/>
              </a:spcBef>
              <a:spcAft>
                <a:spcPts val="0"/>
              </a:spcAft>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Prepare for family including children &amp; pets</a:t>
            </a:r>
          </a:p>
        </p:txBody>
      </p:sp>
      <p:pic>
        <p:nvPicPr>
          <p:cNvPr id="6" name="Picture 5">
            <a:extLst>
              <a:ext uri="{FF2B5EF4-FFF2-40B4-BE49-F238E27FC236}">
                <a16:creationId xmlns:a16="http://schemas.microsoft.com/office/drawing/2014/main" id="{B04EF8E9-B1F5-4550-9D61-87DEBD93614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45320" y="1349300"/>
            <a:ext cx="1785730" cy="4468544"/>
          </a:xfrm>
          <a:prstGeom prst="rect">
            <a:avLst/>
          </a:prstGeom>
        </p:spPr>
      </p:pic>
    </p:spTree>
    <p:extLst>
      <p:ext uri="{BB962C8B-B14F-4D97-AF65-F5344CB8AC3E}">
        <p14:creationId xmlns:p14="http://schemas.microsoft.com/office/powerpoint/2010/main" val="1665358677"/>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Your Remodeling Project</a:t>
            </a:r>
          </a:p>
        </p:txBody>
      </p:sp>
      <p:sp>
        <p:nvSpPr>
          <p:cNvPr id="4099" name="Rectangle 3"/>
          <p:cNvSpPr>
            <a:spLocks noGrp="1" noChangeArrowheads="1"/>
          </p:cNvSpPr>
          <p:nvPr>
            <p:ph type="body" idx="1"/>
          </p:nvPr>
        </p:nvSpPr>
        <p:spPr>
          <a:xfrm>
            <a:off x="2733674" y="1371600"/>
            <a:ext cx="5800725" cy="4515657"/>
          </a:xfrm>
        </p:spPr>
        <p:txBody>
          <a:bodyPr/>
          <a:lstStyle/>
          <a:p>
            <a:pPr marL="457200" indent="-457200">
              <a:spcBef>
                <a:spcPts val="1800"/>
              </a:spcBef>
              <a:spcAft>
                <a:spcPts val="0"/>
              </a:spcAft>
              <a:buFont typeface="+mj-lt"/>
              <a:buAutoNum type="arabicPeriod" startAt="7"/>
            </a:pPr>
            <a:r>
              <a:rPr lang="en-US" sz="2200" dirty="0">
                <a:latin typeface="Lato" panose="020F0502020204030203" pitchFamily="34" charset="0"/>
                <a:ea typeface="Lato" panose="020F0502020204030203" pitchFamily="34" charset="0"/>
                <a:cs typeface="Lato" panose="020F0502020204030203" pitchFamily="34" charset="0"/>
              </a:rPr>
              <a:t>Make sure you have a first-aid kit</a:t>
            </a:r>
          </a:p>
          <a:p>
            <a:pPr marL="457200" marR="0" indent="-457200">
              <a:spcBef>
                <a:spcPts val="1800"/>
              </a:spcBef>
              <a:spcAft>
                <a:spcPts val="0"/>
              </a:spcAft>
              <a:buFont typeface="+mj-lt"/>
              <a:buAutoNum type="arabicPeriod" startAt="7"/>
            </a:pPr>
            <a:r>
              <a:rPr lang="en-US" sz="2200" dirty="0">
                <a:latin typeface="Lato" panose="020F0502020204030203" pitchFamily="34" charset="0"/>
                <a:ea typeface="Lato" panose="020F0502020204030203" pitchFamily="34" charset="0"/>
                <a:cs typeface="Lato" panose="020F0502020204030203" pitchFamily="34" charset="0"/>
              </a:rPr>
              <a:t>Plan realistic solutions for bathrooms &amp; kitchens out of service</a:t>
            </a:r>
            <a:endParaRPr lang="en-US" altLang="en-US" sz="2200" dirty="0">
              <a:latin typeface="Lato" panose="020F0502020204030203" pitchFamily="34" charset="0"/>
              <a:ea typeface="Lato" panose="020F0502020204030203" pitchFamily="34" charset="0"/>
              <a:cs typeface="Lato" panose="020F0502020204030203" pitchFamily="34" charset="0"/>
            </a:endParaRPr>
          </a:p>
          <a:p>
            <a:pPr marL="457200" marR="0" indent="-457200">
              <a:spcBef>
                <a:spcPts val="1800"/>
              </a:spcBef>
              <a:spcAft>
                <a:spcPts val="0"/>
              </a:spcAft>
              <a:buFont typeface="+mj-lt"/>
              <a:buAutoNum type="arabicPeriod" startAt="7"/>
            </a:pPr>
            <a:r>
              <a:rPr lang="en-US" sz="2200" dirty="0">
                <a:latin typeface="Lato" panose="020F0502020204030203" pitchFamily="34" charset="0"/>
                <a:ea typeface="Lato" panose="020F0502020204030203" pitchFamily="34" charset="0"/>
                <a:cs typeface="Lato" panose="020F0502020204030203" pitchFamily="34" charset="0"/>
              </a:rPr>
              <a:t>Pack away fragile and valuable possessions</a:t>
            </a:r>
          </a:p>
          <a:p>
            <a:pPr marL="457200" indent="-457200">
              <a:spcBef>
                <a:spcPts val="1800"/>
              </a:spcBef>
              <a:buFont typeface="+mj-lt"/>
              <a:buAutoNum type="arabicPeriod" startAt="7"/>
            </a:pPr>
            <a:r>
              <a:rPr lang="en-US" sz="2200" dirty="0">
                <a:latin typeface="Lato" panose="020F0502020204030203" pitchFamily="34" charset="0"/>
                <a:ea typeface="Lato" panose="020F0502020204030203" pitchFamily="34" charset="0"/>
                <a:cs typeface="Lato" panose="020F0502020204030203" pitchFamily="34" charset="0"/>
              </a:rPr>
              <a:t>Prepare for the dust! </a:t>
            </a:r>
          </a:p>
          <a:p>
            <a:pPr marL="457200" indent="-457200">
              <a:spcBef>
                <a:spcPts val="1800"/>
              </a:spcBef>
              <a:buFont typeface="+mj-lt"/>
              <a:buAutoNum type="arabicPeriod" startAt="7"/>
            </a:pPr>
            <a:r>
              <a:rPr lang="en-US" sz="2200" dirty="0">
                <a:latin typeface="Lato" panose="020F0502020204030203" pitchFamily="34" charset="0"/>
                <a:ea typeface="Lato" panose="020F0502020204030203" pitchFamily="34" charset="0"/>
                <a:cs typeface="Lato" panose="020F0502020204030203" pitchFamily="34" charset="0"/>
              </a:rPr>
              <a:t>Love your neighbors</a:t>
            </a:r>
          </a:p>
          <a:p>
            <a:pPr marL="0" indent="0">
              <a:buNone/>
            </a:pPr>
            <a:endParaRPr lang="en-US" altLang="en-US" sz="2200" dirty="0"/>
          </a:p>
          <a:p>
            <a:pPr marL="0" indent="0">
              <a:buNone/>
            </a:pPr>
            <a:endParaRPr lang="en-US" altLang="en-US" sz="2200" dirty="0"/>
          </a:p>
        </p:txBody>
      </p:sp>
      <p:pic>
        <p:nvPicPr>
          <p:cNvPr id="6" name="Picture 5" descr="A picture containing person&#10;&#10;Description automatically generated">
            <a:extLst>
              <a:ext uri="{FF2B5EF4-FFF2-40B4-BE49-F238E27FC236}">
                <a16:creationId xmlns:a16="http://schemas.microsoft.com/office/drawing/2014/main" id="{D09C0F29-0E54-442C-94F2-9C871638DDA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63160" y="1351743"/>
            <a:ext cx="1752601" cy="4515657"/>
          </a:xfrm>
          <a:prstGeom prst="rect">
            <a:avLst/>
          </a:prstGeom>
        </p:spPr>
      </p:pic>
    </p:spTree>
    <p:extLst>
      <p:ext uri="{BB962C8B-B14F-4D97-AF65-F5344CB8AC3E}">
        <p14:creationId xmlns:p14="http://schemas.microsoft.com/office/powerpoint/2010/main" val="1792051603"/>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Your Remodeling Project</a:t>
            </a:r>
          </a:p>
        </p:txBody>
      </p:sp>
      <p:sp>
        <p:nvSpPr>
          <p:cNvPr id="4099" name="Rectangle 3"/>
          <p:cNvSpPr>
            <a:spLocks noGrp="1" noChangeArrowheads="1"/>
          </p:cNvSpPr>
          <p:nvPr>
            <p:ph type="body" idx="1"/>
          </p:nvPr>
        </p:nvSpPr>
        <p:spPr>
          <a:xfrm>
            <a:off x="2733674" y="1371600"/>
            <a:ext cx="5800725" cy="4572000"/>
          </a:xfrm>
        </p:spPr>
        <p:txBody>
          <a:bodyPr/>
          <a:lstStyle/>
          <a:p>
            <a:pPr marL="457200" indent="-457200">
              <a:spcBef>
                <a:spcPts val="1200"/>
              </a:spcBef>
              <a:buFont typeface="+mj-lt"/>
              <a:buAutoNum type="arabicPeriod" startAt="8"/>
            </a:pPr>
            <a:endParaRPr lang="en-US" sz="2200" dirty="0">
              <a:latin typeface="Lato" panose="020F0502020204030203" pitchFamily="34" charset="0"/>
              <a:ea typeface="Lato" panose="020F0502020204030203" pitchFamily="34" charset="0"/>
              <a:cs typeface="Lato" panose="020F0502020204030203" pitchFamily="34" charset="0"/>
            </a:endParaRPr>
          </a:p>
          <a:p>
            <a:pPr marL="457200" marR="0" indent="-457200">
              <a:spcBef>
                <a:spcPts val="1800"/>
              </a:spcBef>
              <a:spcAft>
                <a:spcPts val="0"/>
              </a:spcAft>
              <a:buFont typeface="+mj-lt"/>
              <a:buAutoNum type="arabicPeriod" startAt="12"/>
            </a:pPr>
            <a:r>
              <a:rPr lang="en-US" sz="2200" dirty="0">
                <a:effectLst/>
                <a:latin typeface="Lato" panose="020F0502020204030203" pitchFamily="34" charset="0"/>
                <a:ea typeface="Lato" panose="020F0502020204030203" pitchFamily="34" charset="0"/>
                <a:cs typeface="Lato" panose="020F0502020204030203" pitchFamily="34" charset="0"/>
              </a:rPr>
              <a:t>Plan some time away from the combat zone</a:t>
            </a:r>
          </a:p>
          <a:p>
            <a:pPr marL="457200" marR="0" indent="-457200">
              <a:spcBef>
                <a:spcPts val="1800"/>
              </a:spcBef>
              <a:spcAft>
                <a:spcPts val="0"/>
              </a:spcAft>
              <a:buFont typeface="+mj-lt"/>
              <a:buAutoNum type="arabicPeriod" startAt="12"/>
            </a:pPr>
            <a:r>
              <a:rPr lang="en-US" sz="2200" dirty="0">
                <a:effectLst/>
                <a:latin typeface="Lato" panose="020F0502020204030203" pitchFamily="34" charset="0"/>
                <a:ea typeface="Lato" panose="020F0502020204030203" pitchFamily="34" charset="0"/>
                <a:cs typeface="Lato" panose="020F0502020204030203" pitchFamily="34" charset="0"/>
              </a:rPr>
              <a:t>Keep things in perspective</a:t>
            </a:r>
          </a:p>
          <a:p>
            <a:pPr marL="457200" marR="0" indent="-457200">
              <a:spcBef>
                <a:spcPts val="1800"/>
              </a:spcBef>
              <a:spcAft>
                <a:spcPts val="0"/>
              </a:spcAft>
              <a:buFont typeface="+mj-lt"/>
              <a:buAutoNum type="arabicPeriod" startAt="12"/>
            </a:pPr>
            <a:r>
              <a:rPr lang="en-US" sz="2200" dirty="0">
                <a:effectLst/>
                <a:latin typeface="Lato" panose="020F0502020204030203" pitchFamily="34" charset="0"/>
                <a:ea typeface="Lato" panose="020F0502020204030203" pitchFamily="34" charset="0"/>
                <a:cs typeface="Lato" panose="020F0502020204030203" pitchFamily="34" charset="0"/>
              </a:rPr>
              <a:t>Demonstrate patience &amp; even more patience</a:t>
            </a:r>
          </a:p>
          <a:p>
            <a:pPr marL="457200" marR="0" indent="-457200">
              <a:spcBef>
                <a:spcPts val="1800"/>
              </a:spcBef>
              <a:spcAft>
                <a:spcPts val="800"/>
              </a:spcAft>
              <a:buFont typeface="+mj-lt"/>
              <a:buAutoNum type="arabicPeriod" startAt="12"/>
            </a:pPr>
            <a:r>
              <a:rPr lang="en-US" sz="2200" dirty="0">
                <a:effectLst/>
                <a:latin typeface="Lato" panose="020F0502020204030203" pitchFamily="34" charset="0"/>
                <a:ea typeface="Lato" panose="020F0502020204030203" pitchFamily="34" charset="0"/>
                <a:cs typeface="Lato" panose="020F0502020204030203" pitchFamily="34" charset="0"/>
              </a:rPr>
              <a:t>It’s going to take longer than you’d like!</a:t>
            </a:r>
            <a:endParaRPr lang="en-US" altLang="en-US" sz="2200" dirty="0">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eriod" startAt="8"/>
            </a:pPr>
            <a:endParaRPr lang="en-US" altLang="en-US" sz="2200"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sz="2200"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A picture containing sky, outdoor, water, tree&#10;&#10;Description automatically generated">
            <a:extLst>
              <a:ext uri="{FF2B5EF4-FFF2-40B4-BE49-F238E27FC236}">
                <a16:creationId xmlns:a16="http://schemas.microsoft.com/office/drawing/2014/main" id="{5A323B7F-690A-4355-8469-757E8A474B7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40480" y="1353760"/>
            <a:ext cx="1801134" cy="4495800"/>
          </a:xfrm>
          <a:prstGeom prst="rect">
            <a:avLst/>
          </a:prstGeom>
        </p:spPr>
      </p:pic>
    </p:spTree>
    <p:extLst>
      <p:ext uri="{BB962C8B-B14F-4D97-AF65-F5344CB8AC3E}">
        <p14:creationId xmlns:p14="http://schemas.microsoft.com/office/powerpoint/2010/main" val="1381536511"/>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Effect transition="in" filter="fade">
                                      <p:cBhvr>
                                        <p:cTn id="7" dur="500"/>
                                        <p:tgtEl>
                                          <p:spTgt spid="40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2" end="2"/>
                                            </p:txEl>
                                          </p:spTgt>
                                        </p:tgtEl>
                                        <p:attrNameLst>
                                          <p:attrName>style.visibility</p:attrName>
                                        </p:attrNameLst>
                                      </p:cBhvr>
                                      <p:to>
                                        <p:strVal val="visible"/>
                                      </p:to>
                                    </p:set>
                                    <p:animEffect transition="in" filter="fade">
                                      <p:cBhvr>
                                        <p:cTn id="12" dur="500"/>
                                        <p:tgtEl>
                                          <p:spTgt spid="40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3" end="3"/>
                                            </p:txEl>
                                          </p:spTgt>
                                        </p:tgtEl>
                                        <p:attrNameLst>
                                          <p:attrName>style.visibility</p:attrName>
                                        </p:attrNameLst>
                                      </p:cBhvr>
                                      <p:to>
                                        <p:strVal val="visible"/>
                                      </p:to>
                                    </p:set>
                                    <p:animEffect transition="in" filter="fade">
                                      <p:cBhvr>
                                        <p:cTn id="17" dur="500"/>
                                        <p:tgtEl>
                                          <p:spTgt spid="40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4" end="4"/>
                                            </p:txEl>
                                          </p:spTgt>
                                        </p:tgtEl>
                                        <p:attrNameLst>
                                          <p:attrName>style.visibility</p:attrName>
                                        </p:attrNameLst>
                                      </p:cBhvr>
                                      <p:to>
                                        <p:strVal val="visible"/>
                                      </p:to>
                                    </p:set>
                                    <p:animEffect transition="in" filter="fade">
                                      <p:cBhvr>
                                        <p:cTn id="22"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the Construction Zone</a:t>
            </a:r>
          </a:p>
        </p:txBody>
      </p:sp>
      <p:sp>
        <p:nvSpPr>
          <p:cNvPr id="4099" name="Rectangle 3"/>
          <p:cNvSpPr>
            <a:spLocks noGrp="1" noChangeArrowheads="1"/>
          </p:cNvSpPr>
          <p:nvPr>
            <p:ph type="body" idx="1"/>
          </p:nvPr>
        </p:nvSpPr>
        <p:spPr>
          <a:xfrm>
            <a:off x="2733674" y="1371600"/>
            <a:ext cx="6105526" cy="4542641"/>
          </a:xfrm>
        </p:spPr>
        <p:txBody>
          <a:bodyPr/>
          <a:lstStyle/>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Who is responsible for controlling dust and cleaning up the messes? </a:t>
            </a:r>
          </a:p>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Who’s going to put plastic up on doorways, cover vents? </a:t>
            </a:r>
          </a:p>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Who’s going to cover furniture and other valuables?</a:t>
            </a:r>
          </a:p>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What areas of the home are off limits or require special permission? </a:t>
            </a:r>
          </a:p>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Is there a bathroom in the house that’s available for use by the workers, or do we need a portable toilet? </a:t>
            </a:r>
          </a:p>
          <a:p>
            <a:pPr marL="342900" marR="0" indent="-342900">
              <a:lnSpc>
                <a:spcPct val="107000"/>
              </a:lnSpc>
              <a:spcBef>
                <a:spcPts val="600"/>
              </a:spcBef>
              <a:spcAft>
                <a:spcPts val="800"/>
              </a:spcAft>
              <a:buFont typeface="+mj-lt"/>
              <a:buAutoNum type="arabicPeriod"/>
            </a:pPr>
            <a:r>
              <a:rPr lang="en-US" sz="1800" dirty="0">
                <a:effectLst/>
                <a:latin typeface="Lato" panose="020F0502020204030203" pitchFamily="34" charset="0"/>
                <a:ea typeface="Lato" panose="020F0502020204030203" pitchFamily="34" charset="0"/>
                <a:cs typeface="Lato" panose="020F0502020204030203" pitchFamily="34" charset="0"/>
              </a:rPr>
              <a:t>What days and hours are reasonable for work? </a:t>
            </a:r>
          </a:p>
        </p:txBody>
      </p:sp>
      <p:pic>
        <p:nvPicPr>
          <p:cNvPr id="6" name="Picture 5" descr="A picture containing indoor, wall, floor, room&#10;&#10;Description automatically generated">
            <a:extLst>
              <a:ext uri="{FF2B5EF4-FFF2-40B4-BE49-F238E27FC236}">
                <a16:creationId xmlns:a16="http://schemas.microsoft.com/office/drawing/2014/main" id="{C39C43C4-12BD-469F-9EE2-1F6702C469C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45686" y="1342241"/>
            <a:ext cx="1785080" cy="4572000"/>
          </a:xfrm>
          <a:prstGeom prst="rect">
            <a:avLst/>
          </a:prstGeom>
        </p:spPr>
      </p:pic>
    </p:spTree>
    <p:extLst>
      <p:ext uri="{BB962C8B-B14F-4D97-AF65-F5344CB8AC3E}">
        <p14:creationId xmlns:p14="http://schemas.microsoft.com/office/powerpoint/2010/main" val="3388566253"/>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the Construction Zone</a:t>
            </a:r>
          </a:p>
        </p:txBody>
      </p:sp>
      <p:sp>
        <p:nvSpPr>
          <p:cNvPr id="4099" name="Rectangle 3"/>
          <p:cNvSpPr>
            <a:spLocks noGrp="1" noChangeArrowheads="1"/>
          </p:cNvSpPr>
          <p:nvPr>
            <p:ph type="body" idx="1"/>
          </p:nvPr>
        </p:nvSpPr>
        <p:spPr>
          <a:xfrm>
            <a:off x="2733674" y="1371600"/>
            <a:ext cx="6181725" cy="4572000"/>
          </a:xfrm>
        </p:spPr>
        <p:txBody>
          <a:bodyPr/>
          <a:lstStyle/>
          <a:p>
            <a:pPr marL="45720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How early and how late is it acceptable for loud noise? </a:t>
            </a:r>
          </a:p>
          <a:p>
            <a:pPr marL="457200" marR="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Where will materials and tools be kept? </a:t>
            </a:r>
          </a:p>
          <a:p>
            <a:pPr marL="457200" marR="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Where will buckets and brushes be cleaned? </a:t>
            </a:r>
          </a:p>
          <a:p>
            <a:pPr marL="457200" marR="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At any point during the r</a:t>
            </a:r>
            <a:r>
              <a:rPr lang="en-US" sz="1800" dirty="0">
                <a:latin typeface="Lato" panose="020F0502020204030203" pitchFamily="34" charset="0"/>
                <a:ea typeface="Lato" panose="020F0502020204030203" pitchFamily="34" charset="0"/>
                <a:cs typeface="Lato" panose="020F0502020204030203" pitchFamily="34" charset="0"/>
              </a:rPr>
              <a:t>emodeling</a:t>
            </a:r>
            <a:r>
              <a:rPr lang="en-US" sz="1800" dirty="0">
                <a:effectLst/>
                <a:latin typeface="Lato" panose="020F0502020204030203" pitchFamily="34" charset="0"/>
                <a:ea typeface="Lato" panose="020F0502020204030203" pitchFamily="34" charset="0"/>
                <a:cs typeface="Lato" panose="020F0502020204030203" pitchFamily="34" charset="0"/>
              </a:rPr>
              <a:t> should we anticipate dangerous fumes or odors? </a:t>
            </a:r>
          </a:p>
          <a:p>
            <a:pPr marL="457200" marR="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Are there any times we should plan to leave the house for a few days? </a:t>
            </a:r>
          </a:p>
          <a:p>
            <a:pPr marL="457200" marR="0" indent="-457200">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How will the grass and landscaping be protected? </a:t>
            </a:r>
          </a:p>
          <a:p>
            <a:pPr>
              <a:lnSpc>
                <a:spcPct val="107000"/>
              </a:lnSpc>
              <a:spcBef>
                <a:spcPts val="600"/>
              </a:spcBef>
              <a:spcAft>
                <a:spcPts val="800"/>
              </a:spcAft>
              <a:buFont typeface="+mj-lt"/>
              <a:buAutoNum type="arabicPeriod" startAt="7"/>
            </a:pPr>
            <a:r>
              <a:rPr lang="en-US" sz="1800" dirty="0">
                <a:effectLst/>
                <a:latin typeface="Lato" panose="020F0502020204030203" pitchFamily="34" charset="0"/>
                <a:ea typeface="Lato" panose="020F0502020204030203" pitchFamily="34" charset="0"/>
                <a:cs typeface="Lato" panose="020F0502020204030203" pitchFamily="34" charset="0"/>
              </a:rPr>
              <a:t> Who’s responsible if damage to the driveway or the landscaping occurs? </a:t>
            </a:r>
            <a:endParaRPr lang="en-US" altLang="en-US" sz="1800" dirty="0">
              <a:latin typeface="Lato" panose="020F0502020204030203" pitchFamily="34" charset="0"/>
              <a:ea typeface="Lato" panose="020F0502020204030203" pitchFamily="34" charset="0"/>
              <a:cs typeface="Lato" panose="020F0502020204030203" pitchFamily="34" charset="0"/>
            </a:endParaRPr>
          </a:p>
        </p:txBody>
      </p:sp>
      <p:pic>
        <p:nvPicPr>
          <p:cNvPr id="9" name="Picture 8" descr="A close-up of hands holding a coin&#10;&#10;Description automatically generated with low confidence">
            <a:extLst>
              <a:ext uri="{FF2B5EF4-FFF2-40B4-BE49-F238E27FC236}">
                <a16:creationId xmlns:a16="http://schemas.microsoft.com/office/drawing/2014/main" id="{2C960557-3250-4700-9F26-5C11923B7A2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49190" y="1385654"/>
            <a:ext cx="1776615" cy="4419600"/>
          </a:xfrm>
          <a:prstGeom prst="rect">
            <a:avLst/>
          </a:prstGeom>
        </p:spPr>
      </p:pic>
    </p:spTree>
    <p:extLst>
      <p:ext uri="{BB962C8B-B14F-4D97-AF65-F5344CB8AC3E}">
        <p14:creationId xmlns:p14="http://schemas.microsoft.com/office/powerpoint/2010/main" val="2037045109"/>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AFDEEBD-9A44-4479-B6A7-93C8E070C0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634" y="1371600"/>
            <a:ext cx="1682642" cy="4383404"/>
          </a:xfrm>
          <a:prstGeom prst="rect">
            <a:avLst/>
          </a:prstGeom>
        </p:spPr>
      </p:pic>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the Construction Zone</a:t>
            </a:r>
          </a:p>
        </p:txBody>
      </p:sp>
      <p:sp>
        <p:nvSpPr>
          <p:cNvPr id="4099" name="Rectangle 3"/>
          <p:cNvSpPr>
            <a:spLocks noGrp="1" noChangeArrowheads="1"/>
          </p:cNvSpPr>
          <p:nvPr>
            <p:ph type="body" idx="1"/>
          </p:nvPr>
        </p:nvSpPr>
        <p:spPr>
          <a:xfrm>
            <a:off x="2733674" y="1447800"/>
            <a:ext cx="6105526" cy="4495800"/>
          </a:xfrm>
        </p:spPr>
        <p:txBody>
          <a:bodyPr/>
          <a:lstStyle/>
          <a:p>
            <a:pPr marL="45720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Who’s responsible for protecting interior items such as furniture, flooring, cabinets and appliances? </a:t>
            </a:r>
          </a:p>
          <a:p>
            <a:pPr marL="45720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Who will be responsible for any damage? </a:t>
            </a:r>
          </a:p>
          <a:p>
            <a:pPr marL="457200" marR="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Who will be responsible for unlocking and locking the house when you’re not there? </a:t>
            </a:r>
          </a:p>
          <a:p>
            <a:pPr marL="457200" marR="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Who will provide advance notice on turning off the water, the power, the heat or other inconveniences? </a:t>
            </a:r>
          </a:p>
          <a:p>
            <a:pPr marL="457200" marR="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Where will the workers park? Where will deliveries be made? </a:t>
            </a:r>
          </a:p>
          <a:p>
            <a:pPr marL="457200" marR="0" indent="-457200">
              <a:lnSpc>
                <a:spcPct val="107000"/>
              </a:lnSpc>
              <a:spcBef>
                <a:spcPts val="600"/>
              </a:spcBef>
              <a:spcAft>
                <a:spcPts val="800"/>
              </a:spcAft>
              <a:buFont typeface="+mj-lt"/>
              <a:buAutoNum type="arabicPeriod" startAt="14"/>
            </a:pPr>
            <a:r>
              <a:rPr lang="en-US" sz="1800" dirty="0">
                <a:effectLst/>
                <a:latin typeface="Lato" panose="020F0502020204030203" pitchFamily="34" charset="0"/>
                <a:ea typeface="Lato" panose="020F0502020204030203" pitchFamily="34" charset="0"/>
                <a:cs typeface="Lato" panose="020F0502020204030203" pitchFamily="34" charset="0"/>
              </a:rPr>
              <a:t>Is loud music and profanity on the jobsite expected or considered acceptable?</a:t>
            </a:r>
            <a:endParaRPr lang="en-US" altLang="en-US" sz="1800"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sz="1800"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A picture containing toy, LEGO, doll&#10;&#10;Description automatically generated">
            <a:extLst>
              <a:ext uri="{FF2B5EF4-FFF2-40B4-BE49-F238E27FC236}">
                <a16:creationId xmlns:a16="http://schemas.microsoft.com/office/drawing/2014/main" id="{46B70998-FF9F-41EB-8360-1A344D04955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26768" y="2133244"/>
            <a:ext cx="1665004" cy="2972156"/>
          </a:xfrm>
          <a:prstGeom prst="rect">
            <a:avLst/>
          </a:prstGeom>
        </p:spPr>
      </p:pic>
    </p:spTree>
    <p:extLst>
      <p:ext uri="{BB962C8B-B14F-4D97-AF65-F5344CB8AC3E}">
        <p14:creationId xmlns:p14="http://schemas.microsoft.com/office/powerpoint/2010/main" val="834827860"/>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254000" y="419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I Can Help You as a Residential Remodeling Specialist</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a:t>
            </a:r>
          </a:p>
        </p:txBody>
      </p:sp>
      <p:sp>
        <p:nvSpPr>
          <p:cNvPr id="4099" name="Rectangle 3"/>
          <p:cNvSpPr>
            <a:spLocks noGrp="1" noChangeArrowheads="1"/>
          </p:cNvSpPr>
          <p:nvPr>
            <p:ph type="body" idx="1"/>
          </p:nvPr>
        </p:nvSpPr>
        <p:spPr>
          <a:xfrm>
            <a:off x="2733674" y="1371600"/>
            <a:ext cx="6029325" cy="4648200"/>
          </a:xfrm>
        </p:spPr>
        <p:txBody>
          <a:bodyPr/>
          <a:lstStyle/>
          <a:p>
            <a:pPr marL="457200" indent="-457200">
              <a:spcBef>
                <a:spcPts val="1200"/>
              </a:spcBef>
              <a:buFont typeface="+mj-lt"/>
              <a:buAutoNum type="arabicPeriod" startAt="8"/>
            </a:pPr>
            <a:r>
              <a:rPr lang="en-US" sz="2100" dirty="0">
                <a:latin typeface="Lato" panose="020F0502020204030203" pitchFamily="34" charset="0"/>
                <a:ea typeface="Lato" panose="020F0502020204030203" pitchFamily="34" charset="0"/>
                <a:cs typeface="Lato" panose="020F0502020204030203" pitchFamily="34" charset="0"/>
              </a:rPr>
              <a:t>Home inspector referrals</a:t>
            </a:r>
          </a:p>
          <a:p>
            <a:pPr marL="457200" indent="-457200">
              <a:spcBef>
                <a:spcPts val="1200"/>
              </a:spcBef>
              <a:buFont typeface="+mj-lt"/>
              <a:buAutoNum type="arabicPeriod" startAt="8"/>
            </a:pPr>
            <a:r>
              <a:rPr lang="en-US" sz="2100" dirty="0">
                <a:latin typeface="Lato" panose="020F0502020204030203" pitchFamily="34" charset="0"/>
                <a:ea typeface="Lato" panose="020F0502020204030203" pitchFamily="34" charset="0"/>
                <a:cs typeface="Lato" panose="020F0502020204030203" pitchFamily="34" charset="0"/>
              </a:rPr>
              <a:t>Contractor referrals</a:t>
            </a:r>
          </a:p>
          <a:p>
            <a:pPr marL="457200" indent="-457200">
              <a:spcBef>
                <a:spcPts val="1200"/>
              </a:spcBef>
              <a:buFont typeface="+mj-lt"/>
              <a:buAutoNum type="arabicPeriod" startAt="8"/>
            </a:pPr>
            <a:r>
              <a:rPr lang="en-US" sz="2100" dirty="0">
                <a:latin typeface="Lato" panose="020F0502020204030203" pitchFamily="34" charset="0"/>
                <a:ea typeface="Lato" panose="020F0502020204030203" pitchFamily="34" charset="0"/>
                <a:cs typeface="Lato" panose="020F0502020204030203" pitchFamily="34" charset="0"/>
              </a:rPr>
              <a:t>Handyman and repair services referrals</a:t>
            </a:r>
          </a:p>
          <a:p>
            <a:pPr marL="457200" indent="-457200">
              <a:spcBef>
                <a:spcPts val="1200"/>
              </a:spcBef>
              <a:buFont typeface="+mj-lt"/>
              <a:buAutoNum type="arabicPeriod" startAt="8"/>
            </a:pPr>
            <a:r>
              <a:rPr lang="en-US" sz="2100" dirty="0">
                <a:latin typeface="Lato" panose="020F0502020204030203" pitchFamily="34" charset="0"/>
                <a:ea typeface="Lato" panose="020F0502020204030203" pitchFamily="34" charset="0"/>
                <a:cs typeface="Lato" panose="020F0502020204030203" pitchFamily="34" charset="0"/>
              </a:rPr>
              <a:t>Guidance for choosing contractors</a:t>
            </a:r>
          </a:p>
          <a:p>
            <a:pPr marL="457200" indent="-457200">
              <a:spcBef>
                <a:spcPts val="1200"/>
              </a:spcBef>
              <a:buFont typeface="+mj-lt"/>
              <a:buAutoNum type="arabicPeriod" startAt="8"/>
            </a:pPr>
            <a:r>
              <a:rPr lang="en-US" sz="2100" dirty="0">
                <a:latin typeface="Lato" panose="020F0502020204030203" pitchFamily="34" charset="0"/>
                <a:ea typeface="Lato" panose="020F0502020204030203" pitchFamily="34" charset="0"/>
                <a:cs typeface="Lato" panose="020F0502020204030203" pitchFamily="34" charset="0"/>
              </a:rPr>
              <a:t>Prepare them for working successfully with contractors</a:t>
            </a:r>
          </a:p>
          <a:p>
            <a:pPr marL="457200" indent="-457200">
              <a:spcBef>
                <a:spcPts val="1200"/>
              </a:spcBef>
              <a:buFont typeface="+mj-lt"/>
              <a:buAutoNum type="arabicPeriod" startAt="8"/>
            </a:pPr>
            <a:r>
              <a:rPr lang="en-US" sz="2100" dirty="0">
                <a:latin typeface="Lato" panose="020F0502020204030203" pitchFamily="34" charset="0"/>
                <a:ea typeface="Lato" panose="020F0502020204030203" pitchFamily="34" charset="0"/>
                <a:cs typeface="Lato" panose="020F0502020204030203" pitchFamily="34" charset="0"/>
              </a:rPr>
              <a:t>Prepare them for surviving the remodeling process</a:t>
            </a:r>
          </a:p>
          <a:p>
            <a:pPr marL="457200" indent="-457200">
              <a:spcBef>
                <a:spcPts val="1200"/>
              </a:spcBef>
              <a:buFont typeface="+mj-lt"/>
              <a:buAutoNum type="arabicPeriod" startAt="8"/>
            </a:pPr>
            <a:r>
              <a:rPr lang="en-US" sz="2100" dirty="0">
                <a:latin typeface="Lato" panose="020F0502020204030203" pitchFamily="34" charset="0"/>
                <a:ea typeface="Lato" panose="020F0502020204030203" pitchFamily="34" charset="0"/>
                <a:cs typeface="Lato" panose="020F0502020204030203" pitchFamily="34" charset="0"/>
              </a:rPr>
              <a:t>Provide local Building, Planning, Zoning contact info</a:t>
            </a:r>
          </a:p>
        </p:txBody>
      </p:sp>
      <p:pic>
        <p:nvPicPr>
          <p:cNvPr id="6" name="Picture 5" descr="A picture containing person&#10;&#10;Description automatically generated">
            <a:extLst>
              <a:ext uri="{FF2B5EF4-FFF2-40B4-BE49-F238E27FC236}">
                <a16:creationId xmlns:a16="http://schemas.microsoft.com/office/drawing/2014/main" id="{113C4A49-24DD-4C44-A3CB-5665E47B11D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61567" y="1371600"/>
            <a:ext cx="1752600" cy="4438650"/>
          </a:xfrm>
          <a:prstGeom prst="rect">
            <a:avLst/>
          </a:prstGeom>
        </p:spPr>
      </p:pic>
    </p:spTree>
    <p:extLst>
      <p:ext uri="{BB962C8B-B14F-4D97-AF65-F5344CB8AC3E}">
        <p14:creationId xmlns:p14="http://schemas.microsoft.com/office/powerpoint/2010/main" val="2820969684"/>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With Contractors</a:t>
            </a:r>
          </a:p>
        </p:txBody>
      </p:sp>
      <p:sp>
        <p:nvSpPr>
          <p:cNvPr id="4099" name="Rectangle 3"/>
          <p:cNvSpPr>
            <a:spLocks noGrp="1" noChangeArrowheads="1"/>
          </p:cNvSpPr>
          <p:nvPr>
            <p:ph type="body" idx="1"/>
          </p:nvPr>
        </p:nvSpPr>
        <p:spPr>
          <a:xfrm>
            <a:off x="2733674" y="1371600"/>
            <a:ext cx="6029325" cy="4648200"/>
          </a:xfrm>
        </p:spPr>
        <p:txBody>
          <a:bodyPr/>
          <a:lstStyle/>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Do your due diligence / check references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Builders are people too</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Show kindness, patience &amp; respect</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Communicate with the </a:t>
            </a:r>
            <a:r>
              <a:rPr lang="en-US" sz="1800" dirty="0" err="1">
                <a:latin typeface="Lato" panose="020F0502020204030203" pitchFamily="34" charset="0"/>
                <a:ea typeface="Lato" panose="020F0502020204030203" pitchFamily="34" charset="0"/>
                <a:cs typeface="Lato" panose="020F0502020204030203" pitchFamily="34" charset="0"/>
              </a:rPr>
              <a:t>McGimster</a:t>
            </a:r>
            <a:endParaRPr lang="en-US" sz="1800" dirty="0">
              <a:latin typeface="Lato" panose="020F0502020204030203" pitchFamily="34" charset="0"/>
              <a:ea typeface="Lato" panose="020F0502020204030203" pitchFamily="34" charset="0"/>
              <a:cs typeface="Lato" panose="020F0502020204030203" pitchFamily="34" charset="0"/>
            </a:endParaRP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Establish regular update appointment</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Identify process for changes &amp; selections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Make decisions/selections promptly, on-time</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Don’t keep making changes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Stay the heck out of the way</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Keep away from </a:t>
            </a:r>
            <a:r>
              <a:rPr lang="en-US" sz="1800" dirty="0" err="1">
                <a:latin typeface="Lato" panose="020F0502020204030203" pitchFamily="34" charset="0"/>
                <a:ea typeface="Lato" panose="020F0502020204030203" pitchFamily="34" charset="0"/>
                <a:cs typeface="Lato" panose="020F0502020204030203" pitchFamily="34" charset="0"/>
              </a:rPr>
              <a:t>clognoriums</a:t>
            </a:r>
            <a:endParaRPr lang="en-US" sz="1800" dirty="0">
              <a:latin typeface="Lato" panose="020F0502020204030203" pitchFamily="34" charset="0"/>
              <a:ea typeface="Lato" panose="020F0502020204030203" pitchFamily="34" charset="0"/>
              <a:cs typeface="Lato" panose="020F0502020204030203" pitchFamily="34" charset="0"/>
            </a:endParaRP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Don’t get “While you’re at it” disease</a:t>
            </a:r>
            <a:endParaRPr lang="en-US" altLang="en-US" sz="1800" dirty="0">
              <a:latin typeface="Lato" panose="020F0502020204030203" pitchFamily="34" charset="0"/>
              <a:ea typeface="Lato" panose="020F0502020204030203" pitchFamily="34" charset="0"/>
              <a:cs typeface="Lato" panose="020F0502020204030203" pitchFamily="34" charset="0"/>
            </a:endParaRPr>
          </a:p>
        </p:txBody>
      </p:sp>
      <p:pic>
        <p:nvPicPr>
          <p:cNvPr id="7" name="Picture 6" descr="A person with a dog&#10;&#10;Description automatically generated with medium confidence">
            <a:extLst>
              <a:ext uri="{FF2B5EF4-FFF2-40B4-BE49-F238E27FC236}">
                <a16:creationId xmlns:a16="http://schemas.microsoft.com/office/drawing/2014/main" id="{E2AAB23A-E178-4A8C-94B1-1DB761A738E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65016" y="1362680"/>
            <a:ext cx="1752600" cy="4457700"/>
          </a:xfrm>
          <a:prstGeom prst="rect">
            <a:avLst/>
          </a:prstGeom>
        </p:spPr>
      </p:pic>
    </p:spTree>
    <p:extLst>
      <p:ext uri="{BB962C8B-B14F-4D97-AF65-F5344CB8AC3E}">
        <p14:creationId xmlns:p14="http://schemas.microsoft.com/office/powerpoint/2010/main" val="1693136752"/>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099">
                                            <p:txEl>
                                              <p:pRg st="9" end="9"/>
                                            </p:txEl>
                                          </p:spTgt>
                                        </p:tgtEl>
                                        <p:attrNameLst>
                                          <p:attrName>style.visibility</p:attrName>
                                        </p:attrNameLst>
                                      </p:cBhvr>
                                      <p:to>
                                        <p:strVal val="visible"/>
                                      </p:to>
                                    </p:set>
                                    <p:animEffect transition="in" filter="fade">
                                      <p:cBhvr>
                                        <p:cTn id="52" dur="500"/>
                                        <p:tgtEl>
                                          <p:spTgt spid="40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Fixed Price vs Cost Plus</a:t>
            </a:r>
          </a:p>
        </p:txBody>
      </p:sp>
      <p:sp>
        <p:nvSpPr>
          <p:cNvPr id="4099" name="Rectangle 3"/>
          <p:cNvSpPr>
            <a:spLocks noGrp="1" noChangeArrowheads="1"/>
          </p:cNvSpPr>
          <p:nvPr>
            <p:ph type="body" idx="1"/>
          </p:nvPr>
        </p:nvSpPr>
        <p:spPr>
          <a:xfrm>
            <a:off x="2733674" y="1371600"/>
            <a:ext cx="6029325" cy="4572000"/>
          </a:xfrm>
        </p:spPr>
        <p:txBody>
          <a:bodyPr/>
          <a:lstStyle/>
          <a:p>
            <a:pPr marL="0" indent="0">
              <a:lnSpc>
                <a:spcPct val="100000"/>
              </a:lnSpc>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Fixed Price = firm price for specific scope of work</a:t>
            </a:r>
          </a:p>
          <a:p>
            <a:pPr marL="0" indent="0">
              <a:lnSpc>
                <a:spcPct val="100000"/>
              </a:lnSpc>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Cost Plus = actual costs + management fee </a:t>
            </a:r>
          </a:p>
          <a:p>
            <a:pPr marL="0" indent="0">
              <a:lnSpc>
                <a:spcPct val="100000"/>
              </a:lnSpc>
              <a:spcBef>
                <a:spcPts val="1200"/>
              </a:spcBef>
              <a:buNone/>
            </a:pPr>
            <a:r>
              <a:rPr lang="en-US" sz="1600" dirty="0">
                <a:latin typeface="Lato" panose="020F0502020204030203" pitchFamily="34" charset="0"/>
                <a:ea typeface="Lato" panose="020F0502020204030203" pitchFamily="34" charset="0"/>
                <a:cs typeface="Lato" panose="020F0502020204030203" pitchFamily="34" charset="0"/>
              </a:rPr>
              <a:t>(Management Fee can be flat fee, percentage, or hourly rate)</a:t>
            </a:r>
          </a:p>
          <a:p>
            <a:pPr marL="0" indent="0">
              <a:lnSpc>
                <a:spcPct val="100000"/>
              </a:lnSpc>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Considerations:</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Transparency</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Unknown conditions</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Project planning</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Flexibility - Changes and extras</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Overall cost </a:t>
            </a:r>
          </a:p>
          <a:p>
            <a:pPr marL="0" indent="0">
              <a:buNone/>
            </a:pPr>
            <a:endParaRPr lang="en-US" altLang="en-US" sz="2000" dirty="0">
              <a:latin typeface="Lato" panose="020F0502020204030203" pitchFamily="34" charset="0"/>
              <a:ea typeface="Lato" panose="020F0502020204030203" pitchFamily="34" charset="0"/>
              <a:cs typeface="Lato" panose="020F0502020204030203" pitchFamily="34" charset="0"/>
            </a:endParaRPr>
          </a:p>
        </p:txBody>
      </p:sp>
      <p:pic>
        <p:nvPicPr>
          <p:cNvPr id="7" name="Picture 6" descr="A picture containing text&#10;&#10;Description automatically generated">
            <a:extLst>
              <a:ext uri="{FF2B5EF4-FFF2-40B4-BE49-F238E27FC236}">
                <a16:creationId xmlns:a16="http://schemas.microsoft.com/office/drawing/2014/main" id="{25F23234-914D-42A5-9A2B-E062839A860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64275" y="1362680"/>
            <a:ext cx="1751766" cy="4368800"/>
          </a:xfrm>
          <a:prstGeom prst="rect">
            <a:avLst/>
          </a:prstGeom>
        </p:spPr>
      </p:pic>
    </p:spTree>
    <p:extLst>
      <p:ext uri="{BB962C8B-B14F-4D97-AF65-F5344CB8AC3E}">
        <p14:creationId xmlns:p14="http://schemas.microsoft.com/office/powerpoint/2010/main" val="4004792898"/>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099">
                                            <p:txEl>
                                              <p:pRg st="2" end="2"/>
                                            </p:txEl>
                                          </p:spTgt>
                                        </p:tgtEl>
                                        <p:attrNameLst>
                                          <p:attrName>style.visibility</p:attrName>
                                        </p:attrNameLst>
                                      </p:cBhvr>
                                      <p:to>
                                        <p:strVal val="visible"/>
                                      </p:to>
                                    </p:set>
                                    <p:animEffect transition="in" filter="fade">
                                      <p:cBhvr>
                                        <p:cTn id="15" dur="500"/>
                                        <p:tgtEl>
                                          <p:spTgt spid="4099">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099">
                                            <p:txEl>
                                              <p:pRg st="3" end="3"/>
                                            </p:txEl>
                                          </p:spTgt>
                                        </p:tgtEl>
                                        <p:attrNameLst>
                                          <p:attrName>style.visibility</p:attrName>
                                        </p:attrNameLst>
                                      </p:cBhvr>
                                      <p:to>
                                        <p:strVal val="visible"/>
                                      </p:to>
                                    </p:set>
                                    <p:animEffect transition="in" filter="fade">
                                      <p:cBhvr>
                                        <p:cTn id="20" dur="500"/>
                                        <p:tgtEl>
                                          <p:spTgt spid="4099">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099">
                                            <p:txEl>
                                              <p:pRg st="4" end="4"/>
                                            </p:txEl>
                                          </p:spTgt>
                                        </p:tgtEl>
                                        <p:attrNameLst>
                                          <p:attrName>style.visibility</p:attrName>
                                        </p:attrNameLst>
                                      </p:cBhvr>
                                      <p:to>
                                        <p:strVal val="visible"/>
                                      </p:to>
                                    </p:set>
                                    <p:animEffect transition="in" filter="fade">
                                      <p:cBhvr>
                                        <p:cTn id="25" dur="500"/>
                                        <p:tgtEl>
                                          <p:spTgt spid="4099">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099">
                                            <p:txEl>
                                              <p:pRg st="5" end="5"/>
                                            </p:txEl>
                                          </p:spTgt>
                                        </p:tgtEl>
                                        <p:attrNameLst>
                                          <p:attrName>style.visibility</p:attrName>
                                        </p:attrNameLst>
                                      </p:cBhvr>
                                      <p:to>
                                        <p:strVal val="visible"/>
                                      </p:to>
                                    </p:set>
                                    <p:animEffect transition="in" filter="fade">
                                      <p:cBhvr>
                                        <p:cTn id="30" dur="500"/>
                                        <p:tgtEl>
                                          <p:spTgt spid="4099">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099">
                                            <p:txEl>
                                              <p:pRg st="6" end="6"/>
                                            </p:txEl>
                                          </p:spTgt>
                                        </p:tgtEl>
                                        <p:attrNameLst>
                                          <p:attrName>style.visibility</p:attrName>
                                        </p:attrNameLst>
                                      </p:cBhvr>
                                      <p:to>
                                        <p:strVal val="visible"/>
                                      </p:to>
                                    </p:set>
                                    <p:animEffect transition="in" filter="fade">
                                      <p:cBhvr>
                                        <p:cTn id="35" dur="500"/>
                                        <p:tgtEl>
                                          <p:spTgt spid="4099">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099">
                                            <p:txEl>
                                              <p:pRg st="7" end="7"/>
                                            </p:txEl>
                                          </p:spTgt>
                                        </p:tgtEl>
                                        <p:attrNameLst>
                                          <p:attrName>style.visibility</p:attrName>
                                        </p:attrNameLst>
                                      </p:cBhvr>
                                      <p:to>
                                        <p:strVal val="visible"/>
                                      </p:to>
                                    </p:set>
                                    <p:animEffect transition="in" filter="fade">
                                      <p:cBhvr>
                                        <p:cTn id="40" dur="500"/>
                                        <p:tgtEl>
                                          <p:spTgt spid="4099">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4099">
                                            <p:txEl>
                                              <p:pRg st="8" end="8"/>
                                            </p:txEl>
                                          </p:spTgt>
                                        </p:tgtEl>
                                        <p:attrNameLst>
                                          <p:attrName>style.visibility</p:attrName>
                                        </p:attrNameLst>
                                      </p:cBhvr>
                                      <p:to>
                                        <p:strVal val="visible"/>
                                      </p:to>
                                    </p:set>
                                    <p:animEffect transition="in" filter="fade">
                                      <p:cBhvr>
                                        <p:cTn id="45" dur="500"/>
                                        <p:tgtEl>
                                          <p:spTgt spid="40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Let’s Get Your Project Started!</a:t>
            </a:r>
          </a:p>
        </p:txBody>
      </p:sp>
      <p:sp>
        <p:nvSpPr>
          <p:cNvPr id="4099" name="Rectangle 3"/>
          <p:cNvSpPr>
            <a:spLocks noGrp="1" noChangeArrowheads="1"/>
          </p:cNvSpPr>
          <p:nvPr>
            <p:ph type="body" idx="1"/>
          </p:nvPr>
        </p:nvSpPr>
        <p:spPr>
          <a:xfrm>
            <a:off x="2733674" y="1447800"/>
            <a:ext cx="6105526" cy="4572000"/>
          </a:xfrm>
        </p:spPr>
        <p:txBody>
          <a:bodyPr/>
          <a:lstStyle/>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Review “Must do’s”, “Should do’s” and “Like to do’s”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Review estimates, bids, and other costs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Important Question: What’s NOT included?</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Finalize Scope of Work, drawings and specifications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Secure final contractor bids and total costs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Review the Remodeling Value Analysis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Finalize remodeling budget and financing </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Schedule project, sign contract(s)</a:t>
            </a:r>
          </a:p>
          <a:p>
            <a:pPr marL="457200" indent="-457200">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Pull permits, begin construction</a:t>
            </a:r>
            <a:endParaRPr lang="en-US" altLang="en-US" sz="1800"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sz="1800" dirty="0">
              <a:latin typeface="Lato" panose="020F0502020204030203" pitchFamily="34" charset="0"/>
              <a:ea typeface="Lato" panose="020F0502020204030203" pitchFamily="34" charset="0"/>
              <a:cs typeface="Lato" panose="020F0502020204030203" pitchFamily="34" charset="0"/>
            </a:endParaRPr>
          </a:p>
        </p:txBody>
      </p:sp>
      <p:pic>
        <p:nvPicPr>
          <p:cNvPr id="6" name="Picture 5">
            <a:extLst>
              <a:ext uri="{FF2B5EF4-FFF2-40B4-BE49-F238E27FC236}">
                <a16:creationId xmlns:a16="http://schemas.microsoft.com/office/drawing/2014/main" id="{2C0F368F-E45F-499C-8013-0711C86F8F5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49400" y="1282020"/>
            <a:ext cx="1771650" cy="4495800"/>
          </a:xfrm>
          <a:prstGeom prst="rect">
            <a:avLst/>
          </a:prstGeom>
        </p:spPr>
      </p:pic>
    </p:spTree>
    <p:extLst>
      <p:ext uri="{BB962C8B-B14F-4D97-AF65-F5344CB8AC3E}">
        <p14:creationId xmlns:p14="http://schemas.microsoft.com/office/powerpoint/2010/main" val="138338435"/>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endParaRPr lang="en-US" altLang="en-US" dirty="0">
              <a:latin typeface="Lato" panose="020F0502020204030203" pitchFamily="34" charset="0"/>
              <a:ea typeface="Lato" panose="020F0502020204030203" pitchFamily="34" charset="0"/>
              <a:cs typeface="Lato" panose="020F0502020204030203" pitchFamily="34" charset="0"/>
            </a:endParaRPr>
          </a:p>
        </p:txBody>
      </p:sp>
      <p:sp>
        <p:nvSpPr>
          <p:cNvPr id="4099" name="Rectangle 3"/>
          <p:cNvSpPr>
            <a:spLocks noGrp="1" noChangeArrowheads="1"/>
          </p:cNvSpPr>
          <p:nvPr>
            <p:ph type="body" idx="1"/>
          </p:nvPr>
        </p:nvSpPr>
        <p:spPr>
          <a:xfrm>
            <a:off x="2590800" y="914400"/>
            <a:ext cx="5943600" cy="5029200"/>
          </a:xfrm>
        </p:spPr>
        <p:txBody>
          <a:bodyPr/>
          <a:lstStyle/>
          <a:p>
            <a:pPr marL="457200" indent="-457200">
              <a:spcBef>
                <a:spcPts val="1200"/>
              </a:spcBef>
              <a:buFont typeface="+mj-lt"/>
              <a:buAutoNum type="arabicPeriod" startAt="8"/>
            </a:pPr>
            <a:endParaRPr lang="en-US" dirty="0">
              <a:latin typeface="Lato" panose="020F0502020204030203" pitchFamily="34" charset="0"/>
              <a:ea typeface="Lato" panose="020F0502020204030203" pitchFamily="34" charset="0"/>
              <a:cs typeface="Lato" panose="020F0502020204030203" pitchFamily="34" charset="0"/>
            </a:endParaRPr>
          </a:p>
          <a:p>
            <a:pPr marL="457200" indent="-457200">
              <a:spcBef>
                <a:spcPts val="1800"/>
              </a:spcBef>
              <a:buFont typeface="+mj-lt"/>
              <a:buAutoNum type="arabicPeriod" startAt="8"/>
            </a:pPr>
            <a:endParaRPr lang="en-US" dirty="0">
              <a:latin typeface="Lato" panose="020F0502020204030203" pitchFamily="34" charset="0"/>
              <a:ea typeface="Lato" panose="020F0502020204030203" pitchFamily="34" charset="0"/>
              <a:cs typeface="Lato" panose="020F0502020204030203" pitchFamily="34" charset="0"/>
            </a:endParaRPr>
          </a:p>
          <a:p>
            <a:pPr marL="457200" indent="-457200">
              <a:spcBef>
                <a:spcPts val="1200"/>
              </a:spcBef>
              <a:buFont typeface="+mj-lt"/>
              <a:buAutoNum type="arabicPeriod" startAt="8"/>
            </a:pPr>
            <a:endParaRPr lang="en-US" altLang="en-US" dirty="0">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eriod" startAt="8"/>
            </a:pPr>
            <a:endParaRPr lang="en-US" altLang="en-US"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050967263"/>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nodePh="1">
                                  <p:stCondLst>
                                    <p:cond delay="0"/>
                                  </p:stCondLst>
                                  <p:endCondLst>
                                    <p:cond evt="begin" delay="0">
                                      <p:tn val="5"/>
                                    </p:cond>
                                  </p:endCondLst>
                                  <p:iterate type="lt">
                                    <p:tmPct val="100000"/>
                                  </p:iterate>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75" fill="hold"/>
                                        <p:tgtEl>
                                          <p:spTgt spid="4098"/>
                                        </p:tgtEl>
                                        <p:attrNameLst>
                                          <p:attrName>ppt_x</p:attrName>
                                        </p:attrNameLst>
                                      </p:cBhvr>
                                      <p:tavLst>
                                        <p:tav tm="0">
                                          <p:val>
                                            <p:strVal val="1+#ppt_w/2"/>
                                          </p:val>
                                        </p:tav>
                                        <p:tav tm="100000">
                                          <p:val>
                                            <p:strVal val="#ppt_x"/>
                                          </p:val>
                                        </p:tav>
                                      </p:tavLst>
                                    </p:anim>
                                    <p:anim calcmode="lin" valueType="num">
                                      <p:cBhvr additive="base">
                                        <p:cTn id="8" dur="75" fill="hold"/>
                                        <p:tgtEl>
                                          <p:spTgt spid="40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a:t>Your Name, RCC, RRS</a:t>
            </a:r>
            <a:endParaRPr lang="en-US" altLang="en-US" dirty="0"/>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Your Topic Here</a:t>
            </a:r>
          </a:p>
        </p:txBody>
      </p:sp>
      <p:sp>
        <p:nvSpPr>
          <p:cNvPr id="4099" name="Rectangle 3"/>
          <p:cNvSpPr>
            <a:spLocks noGrp="1" noChangeArrowheads="1"/>
          </p:cNvSpPr>
          <p:nvPr>
            <p:ph type="body" idx="1"/>
          </p:nvPr>
        </p:nvSpPr>
        <p:spPr>
          <a:xfrm>
            <a:off x="2590800" y="1295400"/>
            <a:ext cx="5943600" cy="4648200"/>
          </a:xfrm>
        </p:spPr>
        <p:txBody>
          <a:bodyPr/>
          <a:lstStyle/>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232462967"/>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nodePh="1">
                                  <p:stCondLst>
                                    <p:cond delay="0"/>
                                  </p:stCondLst>
                                  <p:endCondLst>
                                    <p:cond evt="begin" delay="0">
                                      <p:tn val="5"/>
                                    </p:cond>
                                  </p:end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215900" y="419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The Remodeling Value Analysis</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(RVA)</a:t>
            </a:r>
          </a:p>
        </p:txBody>
      </p:sp>
      <p:sp>
        <p:nvSpPr>
          <p:cNvPr id="4099" name="Rectangle 3"/>
          <p:cNvSpPr>
            <a:spLocks noGrp="1" noChangeArrowheads="1"/>
          </p:cNvSpPr>
          <p:nvPr>
            <p:ph type="body" idx="1"/>
          </p:nvPr>
        </p:nvSpPr>
        <p:spPr>
          <a:xfrm>
            <a:off x="2733674" y="1447800"/>
            <a:ext cx="6029325" cy="4572000"/>
          </a:xfrm>
        </p:spPr>
        <p:txBody>
          <a:bodyPr/>
          <a:lstStyle/>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Estimate Value of the Home in Current (As-Is)  Condition</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Identify Remodeling Scope of Work (SOW)</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Estimate the After-Remodel Value (ARV)</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Investment property: After-Renovation Income Value</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Estimate Costs of Repair and Remodeling</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Compare Costs to ARV for Value Analysis </a:t>
            </a:r>
          </a:p>
          <a:p>
            <a:pPr marL="0" indent="0">
              <a:buNone/>
            </a:pPr>
            <a:endParaRPr lang="en-US" sz="2200" dirty="0"/>
          </a:p>
        </p:txBody>
      </p:sp>
      <p:pic>
        <p:nvPicPr>
          <p:cNvPr id="6" name="Picture 5">
            <a:extLst>
              <a:ext uri="{FF2B5EF4-FFF2-40B4-BE49-F238E27FC236}">
                <a16:creationId xmlns:a16="http://schemas.microsoft.com/office/drawing/2014/main" id="{97F0EA7F-D3DD-4B69-94E1-47A8D805288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62590" y="1371600"/>
            <a:ext cx="1770588" cy="4495800"/>
          </a:xfrm>
          <a:prstGeom prst="rect">
            <a:avLst/>
          </a:prstGeom>
        </p:spPr>
      </p:pic>
    </p:spTree>
    <p:extLst>
      <p:ext uri="{BB962C8B-B14F-4D97-AF65-F5344CB8AC3E}">
        <p14:creationId xmlns:p14="http://schemas.microsoft.com/office/powerpoint/2010/main" val="2194283713"/>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215900" y="419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The Remodeling Value Analysis</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(RVA)</a:t>
            </a:r>
          </a:p>
        </p:txBody>
      </p:sp>
      <p:sp>
        <p:nvSpPr>
          <p:cNvPr id="4099" name="Rectangle 3"/>
          <p:cNvSpPr>
            <a:spLocks noGrp="1" noChangeArrowheads="1"/>
          </p:cNvSpPr>
          <p:nvPr>
            <p:ph type="body" idx="1"/>
          </p:nvPr>
        </p:nvSpPr>
        <p:spPr>
          <a:xfrm>
            <a:off x="2733674" y="1371600"/>
            <a:ext cx="6029325" cy="4580952"/>
          </a:xfrm>
        </p:spPr>
        <p:txBody>
          <a:bodyPr/>
          <a:lstStyle/>
          <a:p>
            <a:pPr marL="0" indent="0" algn="ctr">
              <a:buNone/>
            </a:pPr>
            <a:endParaRPr lang="en-US" u="sng" dirty="0">
              <a:latin typeface="Lato" panose="020F0502020204030203" pitchFamily="34" charset="0"/>
              <a:ea typeface="Lato" panose="020F0502020204030203" pitchFamily="34" charset="0"/>
              <a:cs typeface="Lato" panose="020F0502020204030203" pitchFamily="34" charset="0"/>
            </a:endParaRPr>
          </a:p>
          <a:p>
            <a:pPr marL="0" indent="0" algn="ctr">
              <a:buNone/>
            </a:pPr>
            <a:r>
              <a:rPr lang="en-US" sz="2800" u="sng" dirty="0">
                <a:latin typeface="Lato" panose="020F0502020204030203" pitchFamily="34" charset="0"/>
                <a:ea typeface="Lato" panose="020F0502020204030203" pitchFamily="34" charset="0"/>
                <a:cs typeface="Lato" panose="020F0502020204030203" pitchFamily="34" charset="0"/>
              </a:rPr>
              <a:t>Residential Remodeling Specialist™</a:t>
            </a:r>
          </a:p>
          <a:p>
            <a:pPr marL="0" indent="0" algn="ctr">
              <a:buNone/>
            </a:pPr>
            <a:r>
              <a:rPr lang="en-US" sz="2800" u="sng" dirty="0">
                <a:latin typeface="Lato" panose="020F0502020204030203" pitchFamily="34" charset="0"/>
                <a:ea typeface="Lato" panose="020F0502020204030203" pitchFamily="34" charset="0"/>
                <a:cs typeface="Lato" panose="020F0502020204030203" pitchFamily="34" charset="0"/>
              </a:rPr>
              <a:t> Value Axiom</a:t>
            </a:r>
          </a:p>
          <a:p>
            <a:pPr marL="0" indent="0" algn="ctr">
              <a:buNone/>
            </a:pPr>
            <a:br>
              <a:rPr lang="en-US" sz="1100" dirty="0">
                <a:latin typeface="Lato" panose="020F0502020204030203" pitchFamily="34" charset="0"/>
                <a:ea typeface="Lato" panose="020F0502020204030203" pitchFamily="34" charset="0"/>
                <a:cs typeface="Lato" panose="020F0502020204030203" pitchFamily="34" charset="0"/>
              </a:rPr>
            </a:br>
            <a:r>
              <a:rPr lang="en-US" dirty="0">
                <a:latin typeface="Lato" panose="020F0502020204030203" pitchFamily="34" charset="0"/>
                <a:ea typeface="Lato" panose="020F0502020204030203" pitchFamily="34" charset="0"/>
                <a:cs typeface="Lato" panose="020F0502020204030203" pitchFamily="34" charset="0"/>
              </a:rPr>
              <a:t>The Cost of the Property </a:t>
            </a:r>
          </a:p>
          <a:p>
            <a:pPr marL="0" indent="0" algn="ctr">
              <a:buNone/>
            </a:pPr>
            <a:r>
              <a:rPr lang="en-US" dirty="0">
                <a:latin typeface="Lato" panose="020F0502020204030203" pitchFamily="34" charset="0"/>
                <a:ea typeface="Lato" panose="020F0502020204030203" pitchFamily="34" charset="0"/>
                <a:cs typeface="Lato" panose="020F0502020204030203" pitchFamily="34" charset="0"/>
              </a:rPr>
              <a:t>and the Cost of Improvements </a:t>
            </a:r>
          </a:p>
          <a:p>
            <a:pPr marL="0" indent="0" algn="ctr">
              <a:buNone/>
            </a:pPr>
            <a:r>
              <a:rPr lang="en-US" dirty="0">
                <a:latin typeface="Lato" panose="020F0502020204030203" pitchFamily="34" charset="0"/>
                <a:ea typeface="Lato" panose="020F0502020204030203" pitchFamily="34" charset="0"/>
                <a:cs typeface="Lato" panose="020F0502020204030203" pitchFamily="34" charset="0"/>
              </a:rPr>
              <a:t>have nothing to do with the </a:t>
            </a:r>
          </a:p>
          <a:p>
            <a:pPr marL="0" indent="0" algn="ctr">
              <a:buNone/>
            </a:pPr>
            <a:r>
              <a:rPr lang="en-US" dirty="0">
                <a:latin typeface="Lato" panose="020F0502020204030203" pitchFamily="34" charset="0"/>
                <a:ea typeface="Lato" panose="020F0502020204030203" pitchFamily="34" charset="0"/>
                <a:cs typeface="Lato" panose="020F0502020204030203" pitchFamily="34" charset="0"/>
              </a:rPr>
              <a:t>Market Value of the Property</a:t>
            </a:r>
          </a:p>
          <a:p>
            <a:pPr marL="0" indent="0">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5">
            <a:extLst>
              <a:ext uri="{FF2B5EF4-FFF2-40B4-BE49-F238E27FC236}">
                <a16:creationId xmlns:a16="http://schemas.microsoft.com/office/drawing/2014/main" id="{798AAC1A-1F43-4AE7-983E-A8C4657749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864" y="1295400"/>
            <a:ext cx="1737074" cy="4580952"/>
          </a:xfrm>
          <a:prstGeom prst="rect">
            <a:avLst/>
          </a:prstGeom>
        </p:spPr>
      </p:pic>
    </p:spTree>
    <p:extLst>
      <p:ext uri="{BB962C8B-B14F-4D97-AF65-F5344CB8AC3E}">
        <p14:creationId xmlns:p14="http://schemas.microsoft.com/office/powerpoint/2010/main" val="1434754855"/>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3" end="3"/>
                                            </p:txEl>
                                          </p:spTgt>
                                        </p:tgtEl>
                                        <p:attrNameLst>
                                          <p:attrName>style.visibility</p:attrName>
                                        </p:attrNameLst>
                                      </p:cBhvr>
                                      <p:to>
                                        <p:strVal val="visible"/>
                                      </p:to>
                                    </p:set>
                                    <p:animEffect transition="in" filter="fade">
                                      <p:cBhvr>
                                        <p:cTn id="7" dur="500"/>
                                        <p:tgtEl>
                                          <p:spTgt spid="4099">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99">
                                            <p:txEl>
                                              <p:pRg st="4" end="4"/>
                                            </p:txEl>
                                          </p:spTgt>
                                        </p:tgtEl>
                                        <p:attrNameLst>
                                          <p:attrName>style.visibility</p:attrName>
                                        </p:attrNameLst>
                                      </p:cBhvr>
                                      <p:to>
                                        <p:strVal val="visible"/>
                                      </p:to>
                                    </p:set>
                                    <p:animEffect transition="in" filter="fade">
                                      <p:cBhvr>
                                        <p:cTn id="10" dur="500"/>
                                        <p:tgtEl>
                                          <p:spTgt spid="4099">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099">
                                            <p:txEl>
                                              <p:pRg st="5" end="5"/>
                                            </p:txEl>
                                          </p:spTgt>
                                        </p:tgtEl>
                                        <p:attrNameLst>
                                          <p:attrName>style.visibility</p:attrName>
                                        </p:attrNameLst>
                                      </p:cBhvr>
                                      <p:to>
                                        <p:strVal val="visible"/>
                                      </p:to>
                                    </p:set>
                                    <p:animEffect transition="in" filter="fade">
                                      <p:cBhvr>
                                        <p:cTn id="13" dur="500"/>
                                        <p:tgtEl>
                                          <p:spTgt spid="4099">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099">
                                            <p:txEl>
                                              <p:pRg st="6" end="6"/>
                                            </p:txEl>
                                          </p:spTgt>
                                        </p:tgtEl>
                                        <p:attrNameLst>
                                          <p:attrName>style.visibility</p:attrName>
                                        </p:attrNameLst>
                                      </p:cBhvr>
                                      <p:to>
                                        <p:strVal val="visible"/>
                                      </p:to>
                                    </p:set>
                                    <p:animEffect transition="in" filter="fade">
                                      <p:cBhvr>
                                        <p:cTn id="16"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330200" y="419100"/>
            <a:ext cx="84836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The Remodeling Value Analysis</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 Your Investment Goals?</a:t>
            </a:r>
          </a:p>
        </p:txBody>
      </p:sp>
      <p:sp>
        <p:nvSpPr>
          <p:cNvPr id="4099" name="Rectangle 3"/>
          <p:cNvSpPr>
            <a:spLocks noGrp="1" noChangeArrowheads="1"/>
          </p:cNvSpPr>
          <p:nvPr>
            <p:ph type="body" idx="1"/>
          </p:nvPr>
        </p:nvSpPr>
        <p:spPr>
          <a:xfrm>
            <a:off x="2819400" y="1447800"/>
            <a:ext cx="5715000" cy="4495800"/>
          </a:xfrm>
        </p:spPr>
        <p:txBody>
          <a:bodyPr/>
          <a:lstStyle/>
          <a:p>
            <a:pPr marL="0" indent="0">
              <a:spcBef>
                <a:spcPts val="1200"/>
              </a:spcBef>
              <a:buNone/>
            </a:pPr>
            <a:r>
              <a:rPr lang="en-US" sz="1800" dirty="0">
                <a:latin typeface="Lato" panose="020F0502020204030203" pitchFamily="34" charset="0"/>
                <a:ea typeface="Lato" panose="020F0502020204030203" pitchFamily="34" charset="0"/>
                <a:cs typeface="Lato" panose="020F0502020204030203" pitchFamily="34" charset="0"/>
              </a:rPr>
              <a:t>Different Investment Perspectives:</a:t>
            </a:r>
            <a:br>
              <a:rPr lang="en-US" sz="1800" dirty="0">
                <a:latin typeface="Lato" panose="020F0502020204030203" pitchFamily="34" charset="0"/>
                <a:ea typeface="Lato" panose="020F0502020204030203" pitchFamily="34" charset="0"/>
                <a:cs typeface="Lato" panose="020F0502020204030203" pitchFamily="34" charset="0"/>
              </a:rPr>
            </a:br>
            <a:endParaRPr lang="en-US" sz="1800" dirty="0">
              <a:latin typeface="Lato" panose="020F0502020204030203" pitchFamily="34" charset="0"/>
              <a:ea typeface="Lato" panose="020F0502020204030203" pitchFamily="34" charset="0"/>
              <a:cs typeface="Lato" panose="020F0502020204030203" pitchFamily="34" charset="0"/>
            </a:endParaRPr>
          </a:p>
          <a:p>
            <a:pPr>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Equity Value Perspective:</a:t>
            </a:r>
          </a:p>
          <a:p>
            <a:pPr marL="457200" lvl="1" indent="0">
              <a:spcBef>
                <a:spcPts val="1200"/>
              </a:spcBef>
              <a:buNone/>
            </a:pPr>
            <a:r>
              <a:rPr lang="en-US" sz="1800" dirty="0">
                <a:latin typeface="Lato" panose="020F0502020204030203" pitchFamily="34" charset="0"/>
                <a:ea typeface="Lato" panose="020F0502020204030203" pitchFamily="34" charset="0"/>
                <a:cs typeface="Lato" panose="020F0502020204030203" pitchFamily="34" charset="0"/>
              </a:rPr>
              <a:t>Purchase Price + Remodeling Cost is </a:t>
            </a:r>
            <a:r>
              <a:rPr lang="en-US" sz="1800" u="sng" dirty="0">
                <a:latin typeface="Lato" panose="020F0502020204030203" pitchFamily="34" charset="0"/>
                <a:ea typeface="Lato" panose="020F0502020204030203" pitchFamily="34" charset="0"/>
                <a:cs typeface="Lato" panose="020F0502020204030203" pitchFamily="34" charset="0"/>
              </a:rPr>
              <a:t>Less Than</a:t>
            </a:r>
            <a:r>
              <a:rPr lang="en-US" sz="1800" dirty="0">
                <a:latin typeface="Lato" panose="020F0502020204030203" pitchFamily="34" charset="0"/>
                <a:ea typeface="Lato" panose="020F0502020204030203" pitchFamily="34" charset="0"/>
                <a:cs typeface="Lato" panose="020F0502020204030203" pitchFamily="34" charset="0"/>
              </a:rPr>
              <a:t> the Estimated Market Value of the remodeled home </a:t>
            </a:r>
          </a:p>
          <a:p>
            <a:pPr>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Equal Value Perspective:</a:t>
            </a:r>
          </a:p>
          <a:p>
            <a:pPr marL="457200" lvl="1" indent="0">
              <a:spcBef>
                <a:spcPts val="1200"/>
              </a:spcBef>
              <a:buNone/>
            </a:pPr>
            <a:r>
              <a:rPr lang="en-US" sz="1800" dirty="0">
                <a:latin typeface="Lato" panose="020F0502020204030203" pitchFamily="34" charset="0"/>
                <a:ea typeface="Lato" panose="020F0502020204030203" pitchFamily="34" charset="0"/>
                <a:cs typeface="Lato" panose="020F0502020204030203" pitchFamily="34" charset="0"/>
              </a:rPr>
              <a:t>Purchase Price + Remodeling Cost is </a:t>
            </a:r>
            <a:r>
              <a:rPr lang="en-US" sz="1800" u="sng" dirty="0">
                <a:latin typeface="Lato" panose="020F0502020204030203" pitchFamily="34" charset="0"/>
                <a:ea typeface="Lato" panose="020F0502020204030203" pitchFamily="34" charset="0"/>
                <a:cs typeface="Lato" panose="020F0502020204030203" pitchFamily="34" charset="0"/>
              </a:rPr>
              <a:t>Equal To</a:t>
            </a:r>
            <a:r>
              <a:rPr lang="en-US" sz="1800" dirty="0">
                <a:latin typeface="Lato" panose="020F0502020204030203" pitchFamily="34" charset="0"/>
                <a:ea typeface="Lato" panose="020F0502020204030203" pitchFamily="34" charset="0"/>
                <a:cs typeface="Lato" panose="020F0502020204030203" pitchFamily="34" charset="0"/>
              </a:rPr>
              <a:t> the </a:t>
            </a:r>
            <a:br>
              <a:rPr lang="en-US" sz="1800" dirty="0">
                <a:latin typeface="Lato" panose="020F0502020204030203" pitchFamily="34" charset="0"/>
                <a:ea typeface="Lato" panose="020F0502020204030203" pitchFamily="34" charset="0"/>
                <a:cs typeface="Lato" panose="020F0502020204030203" pitchFamily="34" charset="0"/>
              </a:rPr>
            </a:br>
            <a:r>
              <a:rPr lang="en-US" sz="1800" dirty="0">
                <a:latin typeface="Lato" panose="020F0502020204030203" pitchFamily="34" charset="0"/>
                <a:ea typeface="Lato" panose="020F0502020204030203" pitchFamily="34" charset="0"/>
                <a:cs typeface="Lato" panose="020F0502020204030203" pitchFamily="34" charset="0"/>
              </a:rPr>
              <a:t>Estimated Market Value of the remodeled home</a:t>
            </a:r>
          </a:p>
          <a:p>
            <a:pPr>
              <a:spcBef>
                <a:spcPts val="1200"/>
              </a:spcBef>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Personal Value Perspective:</a:t>
            </a:r>
          </a:p>
          <a:p>
            <a:pPr marL="457200" lvl="1" indent="0">
              <a:spcBef>
                <a:spcPts val="1200"/>
              </a:spcBef>
              <a:buNone/>
            </a:pPr>
            <a:r>
              <a:rPr lang="en-US" sz="1800" dirty="0">
                <a:latin typeface="Lato" panose="020F0502020204030203" pitchFamily="34" charset="0"/>
                <a:ea typeface="Lato" panose="020F0502020204030203" pitchFamily="34" charset="0"/>
                <a:cs typeface="Lato" panose="020F0502020204030203" pitchFamily="34" charset="0"/>
              </a:rPr>
              <a:t>Purchase Price + Remodeling Cost is </a:t>
            </a:r>
            <a:r>
              <a:rPr lang="en-US" sz="1800" u="sng" dirty="0">
                <a:latin typeface="Lato" panose="020F0502020204030203" pitchFamily="34" charset="0"/>
                <a:ea typeface="Lato" panose="020F0502020204030203" pitchFamily="34" charset="0"/>
                <a:cs typeface="Lato" panose="020F0502020204030203" pitchFamily="34" charset="0"/>
              </a:rPr>
              <a:t>Greater Than</a:t>
            </a:r>
            <a:r>
              <a:rPr lang="en-US" sz="1800" dirty="0">
                <a:latin typeface="Lato" panose="020F0502020204030203" pitchFamily="34" charset="0"/>
                <a:ea typeface="Lato" panose="020F0502020204030203" pitchFamily="34" charset="0"/>
                <a:cs typeface="Lato" panose="020F0502020204030203" pitchFamily="34" charset="0"/>
              </a:rPr>
              <a:t> the Estimated Market Value of the remodeled home</a:t>
            </a:r>
          </a:p>
        </p:txBody>
      </p:sp>
      <p:pic>
        <p:nvPicPr>
          <p:cNvPr id="6" name="Picture 5" descr="A picture containing diagram&#10;&#10;Description automatically generated">
            <a:extLst>
              <a:ext uri="{FF2B5EF4-FFF2-40B4-BE49-F238E27FC236}">
                <a16:creationId xmlns:a16="http://schemas.microsoft.com/office/drawing/2014/main" id="{DE758104-59D6-48C1-98D2-38679BFC9E6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6452" y="1353189"/>
            <a:ext cx="1759226" cy="4419600"/>
          </a:xfrm>
          <a:prstGeom prst="rect">
            <a:avLst/>
          </a:prstGeom>
        </p:spPr>
      </p:pic>
    </p:spTree>
    <p:extLst>
      <p:ext uri="{BB962C8B-B14F-4D97-AF65-F5344CB8AC3E}">
        <p14:creationId xmlns:p14="http://schemas.microsoft.com/office/powerpoint/2010/main" val="374745901"/>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099">
                                            <p:txEl>
                                              <p:pRg st="2" end="2"/>
                                            </p:txEl>
                                          </p:spTgt>
                                        </p:tgtEl>
                                        <p:attrNameLst>
                                          <p:attrName>style.visibility</p:attrName>
                                        </p:attrNameLst>
                                      </p:cBhvr>
                                      <p:to>
                                        <p:strVal val="visible"/>
                                      </p:to>
                                    </p:set>
                                    <p:animEffect transition="in" filter="fade">
                                      <p:cBhvr>
                                        <p:cTn id="15" dur="500"/>
                                        <p:tgtEl>
                                          <p:spTgt spid="4099">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099">
                                            <p:txEl>
                                              <p:pRg st="3" end="3"/>
                                            </p:txEl>
                                          </p:spTgt>
                                        </p:tgtEl>
                                        <p:attrNameLst>
                                          <p:attrName>style.visibility</p:attrName>
                                        </p:attrNameLst>
                                      </p:cBhvr>
                                      <p:to>
                                        <p:strVal val="visible"/>
                                      </p:to>
                                    </p:set>
                                    <p:animEffect transition="in" filter="fade">
                                      <p:cBhvr>
                                        <p:cTn id="20" dur="500"/>
                                        <p:tgtEl>
                                          <p:spTgt spid="4099">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099">
                                            <p:txEl>
                                              <p:pRg st="4" end="4"/>
                                            </p:txEl>
                                          </p:spTgt>
                                        </p:tgtEl>
                                        <p:attrNameLst>
                                          <p:attrName>style.visibility</p:attrName>
                                        </p:attrNameLst>
                                      </p:cBhvr>
                                      <p:to>
                                        <p:strVal val="visible"/>
                                      </p:to>
                                    </p:set>
                                    <p:animEffect transition="in" filter="fade">
                                      <p:cBhvr>
                                        <p:cTn id="23" dur="500"/>
                                        <p:tgtEl>
                                          <p:spTgt spid="4099">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099">
                                            <p:txEl>
                                              <p:pRg st="5" end="5"/>
                                            </p:txEl>
                                          </p:spTgt>
                                        </p:tgtEl>
                                        <p:attrNameLst>
                                          <p:attrName>style.visibility</p:attrName>
                                        </p:attrNameLst>
                                      </p:cBhvr>
                                      <p:to>
                                        <p:strVal val="visible"/>
                                      </p:to>
                                    </p:set>
                                    <p:animEffect transition="in" filter="fade">
                                      <p:cBhvr>
                                        <p:cTn id="28" dur="500"/>
                                        <p:tgtEl>
                                          <p:spTgt spid="4099">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99">
                                            <p:txEl>
                                              <p:pRg st="6" end="6"/>
                                            </p:txEl>
                                          </p:spTgt>
                                        </p:tgtEl>
                                        <p:attrNameLst>
                                          <p:attrName>style.visibility</p:attrName>
                                        </p:attrNameLst>
                                      </p:cBhvr>
                                      <p:to>
                                        <p:strVal val="visible"/>
                                      </p:to>
                                    </p:set>
                                    <p:animEffect transition="in" filter="fade">
                                      <p:cBhvr>
                                        <p:cTn id="31"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215900" y="419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2733674" y="1499218"/>
            <a:ext cx="6029325" cy="4596782"/>
          </a:xfrm>
        </p:spPr>
        <p:txBody>
          <a:bodyPr/>
          <a:lstStyle/>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Know your market!!</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Keep it neutral</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U.S.P’s – Unique Selling Points</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Clean, sanitary, safe</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Windows, doors, hardware</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Lighting and natural light</a:t>
            </a:r>
          </a:p>
          <a:p>
            <a:pPr marL="457200" indent="-457200">
              <a:spcBef>
                <a:spcPts val="18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Energy efficiency</a:t>
            </a:r>
          </a:p>
        </p:txBody>
      </p:sp>
      <p:pic>
        <p:nvPicPr>
          <p:cNvPr id="2" name="Picture 1">
            <a:extLst>
              <a:ext uri="{FF2B5EF4-FFF2-40B4-BE49-F238E27FC236}">
                <a16:creationId xmlns:a16="http://schemas.microsoft.com/office/drawing/2014/main" id="{D2B7469C-C544-4988-90D1-ADFBF780A4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942" y="1274433"/>
            <a:ext cx="1737511" cy="4596782"/>
          </a:xfrm>
          <a:prstGeom prst="rect">
            <a:avLst/>
          </a:prstGeom>
        </p:spPr>
      </p:pic>
    </p:spTree>
    <p:extLst>
      <p:ext uri="{BB962C8B-B14F-4D97-AF65-F5344CB8AC3E}">
        <p14:creationId xmlns:p14="http://schemas.microsoft.com/office/powerpoint/2010/main" val="2437546004"/>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215900" y="419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2733674" y="1676400"/>
            <a:ext cx="6029325" cy="4267200"/>
          </a:xfrm>
        </p:spPr>
        <p:txBody>
          <a:bodyPr/>
          <a:lstStyle/>
          <a:p>
            <a:pPr marL="457200" indent="-457200">
              <a:spcBef>
                <a:spcPts val="1200"/>
              </a:spcBef>
              <a:buFont typeface="+mj-lt"/>
              <a:buAutoNum type="arabicPeriod" startAt="8"/>
            </a:pPr>
            <a:r>
              <a:rPr lang="en-US" sz="2200" dirty="0">
                <a:latin typeface="Lato" panose="020F0502020204030203" pitchFamily="34" charset="0"/>
                <a:ea typeface="Lato" panose="020F0502020204030203" pitchFamily="34" charset="0"/>
                <a:cs typeface="Lato" panose="020F0502020204030203" pitchFamily="34" charset="0"/>
              </a:rPr>
              <a:t>Exterior</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Curb appeal</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Front door, entry area, garage door</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Siding, roofing, gutters</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Landscaping, walks, driveway, parking</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Outdoor living spaces</a:t>
            </a:r>
          </a:p>
        </p:txBody>
      </p:sp>
      <p:pic>
        <p:nvPicPr>
          <p:cNvPr id="6" name="Picture 5" descr="A picture containing building, floor, wooden, house&#10;&#10;Description automatically generated">
            <a:extLst>
              <a:ext uri="{FF2B5EF4-FFF2-40B4-BE49-F238E27FC236}">
                <a16:creationId xmlns:a16="http://schemas.microsoft.com/office/drawing/2014/main" id="{80D06DBB-E61B-46CF-ACB9-3206FF27C29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81001" y="1390011"/>
            <a:ext cx="1716156" cy="4390571"/>
          </a:xfrm>
          <a:prstGeom prst="rect">
            <a:avLst/>
          </a:prstGeom>
        </p:spPr>
      </p:pic>
    </p:spTree>
    <p:extLst>
      <p:ext uri="{BB962C8B-B14F-4D97-AF65-F5344CB8AC3E}">
        <p14:creationId xmlns:p14="http://schemas.microsoft.com/office/powerpoint/2010/main" val="2302037347"/>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228600" y="419100"/>
            <a:ext cx="8153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2733674" y="1371600"/>
            <a:ext cx="6029325" cy="4648200"/>
          </a:xfrm>
        </p:spPr>
        <p:txBody>
          <a:bodyPr/>
          <a:lstStyle/>
          <a:p>
            <a:pPr marL="457200" indent="-457200">
              <a:spcBef>
                <a:spcPts val="1200"/>
              </a:spcBef>
              <a:buFont typeface="+mj-lt"/>
              <a:buAutoNum type="arabicPeriod" startAt="9"/>
            </a:pPr>
            <a:r>
              <a:rPr lang="en-US" sz="2200" dirty="0">
                <a:latin typeface="Lato" panose="020F0502020204030203" pitchFamily="34" charset="0"/>
                <a:ea typeface="Lato" panose="020F0502020204030203" pitchFamily="34" charset="0"/>
                <a:cs typeface="Lato" panose="020F0502020204030203" pitchFamily="34" charset="0"/>
              </a:rPr>
              <a:t>Space planning</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Open space – long views</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Flexible space</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Multi-generational options</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Additions, bedrooms</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ADU’s – Accessory Dwelling Units</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Storage</a:t>
            </a:r>
          </a:p>
          <a:p>
            <a:pPr marL="914400" lvl="1" indent="-457200">
              <a:spcBef>
                <a:spcPts val="1200"/>
              </a:spcBef>
              <a:buFont typeface="+mj-lt"/>
              <a:buAutoNum type="alphaLcPeriod"/>
            </a:pPr>
            <a:r>
              <a:rPr lang="en-US" sz="2200" dirty="0">
                <a:latin typeface="Lato" panose="020F0502020204030203" pitchFamily="34" charset="0"/>
                <a:ea typeface="Lato" panose="020F0502020204030203" pitchFamily="34" charset="0"/>
                <a:cs typeface="Lato" panose="020F0502020204030203" pitchFamily="34" charset="0"/>
              </a:rPr>
              <a:t>Universal design</a:t>
            </a:r>
          </a:p>
        </p:txBody>
      </p:sp>
      <p:pic>
        <p:nvPicPr>
          <p:cNvPr id="6" name="Picture 5" descr="A picture containing indoor, floor, furniture&#10;&#10;Description automatically generated">
            <a:extLst>
              <a:ext uri="{FF2B5EF4-FFF2-40B4-BE49-F238E27FC236}">
                <a16:creationId xmlns:a16="http://schemas.microsoft.com/office/drawing/2014/main" id="{BEF49EE2-C20D-447C-9E4A-D5505AA6441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0197" y="1371600"/>
            <a:ext cx="1786718" cy="4419600"/>
          </a:xfrm>
          <a:prstGeom prst="rect">
            <a:avLst/>
          </a:prstGeom>
        </p:spPr>
      </p:pic>
    </p:spTree>
    <p:extLst>
      <p:ext uri="{BB962C8B-B14F-4D97-AF65-F5344CB8AC3E}">
        <p14:creationId xmlns:p14="http://schemas.microsoft.com/office/powerpoint/2010/main" val="1948680187"/>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1205</TotalTime>
  <Words>1904</Words>
  <Application>Microsoft Office PowerPoint</Application>
  <PresentationFormat>On-screen Show (4:3)</PresentationFormat>
  <Paragraphs>325</Paragraphs>
  <Slides>34</Slides>
  <Notes>34</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Lato</vt:lpstr>
      <vt:lpstr>Times New Roman</vt:lpstr>
      <vt:lpstr>Default Design</vt:lpstr>
      <vt:lpstr>Residential Remodeling Specialist PresentationBuilder™</vt:lpstr>
      <vt:lpstr>I Can Help You as a Residential Remodeling Specialist™ </vt:lpstr>
      <vt:lpstr>I Can Help You as a Residential Remodeling Specialist™ </vt:lpstr>
      <vt:lpstr>The Remodeling Value Analysis™ (RVA)</vt:lpstr>
      <vt:lpstr>The Remodeling Value Analysis™ (RVA)</vt:lpstr>
      <vt:lpstr>The Remodeling Value Analysis™ ─ Your Investment Goals?</vt:lpstr>
      <vt:lpstr>Maximizing Your Home’s Resale Value</vt:lpstr>
      <vt:lpstr>Maximizing Your Home’s Resale Value</vt:lpstr>
      <vt:lpstr>Maximizing Your Home’s Resale Value</vt:lpstr>
      <vt:lpstr>Maximizing Your Home’s Resale Value</vt:lpstr>
      <vt:lpstr>Planning Your Home Remodeling </vt:lpstr>
      <vt:lpstr>Planning Your Home Remodeling </vt:lpstr>
      <vt:lpstr>Planning Your Home Remodeling </vt:lpstr>
      <vt:lpstr>What Kind of Contractor Do You Need?</vt:lpstr>
      <vt:lpstr>What Kind of Contractor Do You Need?</vt:lpstr>
      <vt:lpstr>Financial Options for Remodeling</vt:lpstr>
      <vt:lpstr>Financial Options for Remodeling</vt:lpstr>
      <vt:lpstr>Locating Qualified Contractors</vt:lpstr>
      <vt:lpstr>Locating Qualified Contractors</vt:lpstr>
      <vt:lpstr>Compiling Preliminary Cost Estimates</vt:lpstr>
      <vt:lpstr>Should You Manage the Project Yourself?</vt:lpstr>
      <vt:lpstr>Preparing for Your Pre-Bid Contractor Meeting</vt:lpstr>
      <vt:lpstr>Preparing for Your Pre-Bid Contractor Meeting</vt:lpstr>
      <vt:lpstr>Surviving Your Remodeling Project</vt:lpstr>
      <vt:lpstr>Surviving Your Remodeling Project</vt:lpstr>
      <vt:lpstr>Surviving Your Remodeling Project</vt:lpstr>
      <vt:lpstr>Surviving the Construction Zone</vt:lpstr>
      <vt:lpstr>Surviving the Construction Zone</vt:lpstr>
      <vt:lpstr>Surviving the Construction Zone</vt:lpstr>
      <vt:lpstr>Surviving With Contractors</vt:lpstr>
      <vt:lpstr>Fixed Price vs Cost Plus</vt:lpstr>
      <vt:lpstr>Let’s Get Your Project Started!</vt:lpstr>
      <vt:lpstr>PowerPoint Presentation</vt:lpstr>
      <vt:lpstr>Your Topic Here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Dennis Walsh</dc:creator>
  <cp:lastModifiedBy>Dennis Walsh</cp:lastModifiedBy>
  <cp:revision>82</cp:revision>
  <dcterms:created xsi:type="dcterms:W3CDTF">2000-09-05T00:56:11Z</dcterms:created>
  <dcterms:modified xsi:type="dcterms:W3CDTF">2025-01-28T23:54:04Z</dcterms:modified>
</cp:coreProperties>
</file>