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1" r:id="rId2"/>
    <p:sldId id="288" r:id="rId3"/>
    <p:sldId id="287" r:id="rId4"/>
    <p:sldId id="286" r:id="rId5"/>
    <p:sldId id="289" r:id="rId6"/>
    <p:sldId id="298" r:id="rId7"/>
    <p:sldId id="290" r:id="rId8"/>
    <p:sldId id="291" r:id="rId9"/>
    <p:sldId id="293" r:id="rId10"/>
    <p:sldId id="292" r:id="rId11"/>
    <p:sldId id="294" r:id="rId12"/>
    <p:sldId id="295" r:id="rId13"/>
    <p:sldId id="296" r:id="rId14"/>
    <p:sldId id="297" r:id="rId15"/>
    <p:sldId id="308" r:id="rId16"/>
    <p:sldId id="301" r:id="rId17"/>
    <p:sldId id="302" r:id="rId18"/>
    <p:sldId id="303" r:id="rId19"/>
    <p:sldId id="304" r:id="rId20"/>
    <p:sldId id="299" r:id="rId21"/>
    <p:sldId id="305" r:id="rId22"/>
    <p:sldId id="306" r:id="rId23"/>
    <p:sldId id="307" r:id="rId24"/>
    <p:sldId id="257" r:id="rId25"/>
    <p:sldId id="284" r:id="rId26"/>
    <p:sldId id="285" r:id="rId27"/>
    <p:sldId id="309" r:id="rId28"/>
    <p:sldId id="310" r:id="rId29"/>
    <p:sldId id="311" r:id="rId30"/>
    <p:sldId id="312" r:id="rId31"/>
    <p:sldId id="313" r:id="rId32"/>
    <p:sldId id="314" r:id="rId33"/>
    <p:sldId id="300" r:id="rId34"/>
    <p:sldId id="315" r:id="rId3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nnis Walsh" initials="DW" lastIdx="1" clrIdx="0">
    <p:extLst>
      <p:ext uri="{19B8F6BF-5375-455C-9EA6-DF929625EA0E}">
        <p15:presenceInfo xmlns:p15="http://schemas.microsoft.com/office/powerpoint/2012/main" userId="c754e0dc97598b5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FFBEA7"/>
    <a:srgbClr val="FF8F67"/>
    <a:srgbClr val="FFFF66"/>
    <a:srgbClr val="A2AFE6"/>
    <a:srgbClr val="969696"/>
    <a:srgbClr val="FFCC66"/>
    <a:srgbClr val="1A40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32E8CB-2380-41EC-87FB-79DED081718D}" v="1" dt="2025-01-28T23:53:39.2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4" autoAdjust="0"/>
    <p:restoredTop sz="66122" autoAdjust="0"/>
  </p:normalViewPr>
  <p:slideViewPr>
    <p:cSldViewPr>
      <p:cViewPr varScale="1">
        <p:scale>
          <a:sx n="89" d="100"/>
          <a:sy n="89" d="100"/>
        </p:scale>
        <p:origin x="1476" y="2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nis Walsh" userId="c754e0dc97598b53" providerId="LiveId" clId="{21C87EA0-77C1-4F64-9334-8C07CB269F52}"/>
    <pc:docChg chg="modSld">
      <pc:chgData name="Dennis Walsh" userId="c754e0dc97598b53" providerId="LiveId" clId="{21C87EA0-77C1-4F64-9334-8C07CB269F52}" dt="2021-04-08T00:46:23.986" v="7"/>
      <pc:docMkLst>
        <pc:docMk/>
      </pc:docMkLst>
      <pc:sldChg chg="modSp">
        <pc:chgData name="Dennis Walsh" userId="c754e0dc97598b53" providerId="LiveId" clId="{21C87EA0-77C1-4F64-9334-8C07CB269F52}" dt="2021-04-08T00:46:23.986" v="7"/>
        <pc:sldMkLst>
          <pc:docMk/>
          <pc:sldMk cId="2820969684" sldId="287"/>
        </pc:sldMkLst>
      </pc:sldChg>
      <pc:sldChg chg="modSp">
        <pc:chgData name="Dennis Walsh" userId="c754e0dc97598b53" providerId="LiveId" clId="{21C87EA0-77C1-4F64-9334-8C07CB269F52}" dt="2021-04-08T00:45:17.236" v="1"/>
        <pc:sldMkLst>
          <pc:docMk/>
          <pc:sldMk cId="92092709" sldId="294"/>
        </pc:sldMkLst>
      </pc:sldChg>
      <pc:sldChg chg="modSp">
        <pc:chgData name="Dennis Walsh" userId="c754e0dc97598b53" providerId="LiveId" clId="{21C87EA0-77C1-4F64-9334-8C07CB269F52}" dt="2021-04-08T00:45:32.847" v="3"/>
        <pc:sldMkLst>
          <pc:docMk/>
          <pc:sldMk cId="2109468455" sldId="308"/>
        </pc:sldMkLst>
      </pc:sldChg>
      <pc:sldChg chg="modSp">
        <pc:chgData name="Dennis Walsh" userId="c754e0dc97598b53" providerId="LiveId" clId="{21C87EA0-77C1-4F64-9334-8C07CB269F52}" dt="2021-04-08T00:45:52.505" v="4"/>
        <pc:sldMkLst>
          <pc:docMk/>
          <pc:sldMk cId="2037045109" sldId="310"/>
        </pc:sldMkLst>
      </pc:sldChg>
      <pc:sldChg chg="modSp">
        <pc:chgData name="Dennis Walsh" userId="c754e0dc97598b53" providerId="LiveId" clId="{21C87EA0-77C1-4F64-9334-8C07CB269F52}" dt="2021-04-08T00:46:10.083" v="6"/>
        <pc:sldMkLst>
          <pc:docMk/>
          <pc:sldMk cId="138338435" sldId="314"/>
        </pc:sldMkLst>
      </pc:sldChg>
    </pc:docChg>
  </pc:docChgLst>
  <pc:docChgLst>
    <pc:chgData name="Dennis Walsh" userId="c754e0dc97598b53" providerId="LiveId" clId="{0633801D-13C6-4409-8653-8F49DF27241E}"/>
    <pc:docChg chg="modSld modMainMaster">
      <pc:chgData name="Dennis Walsh" userId="c754e0dc97598b53" providerId="LiveId" clId="{0633801D-13C6-4409-8653-8F49DF27241E}" dt="2021-04-08T01:32:53.103" v="105"/>
      <pc:docMkLst>
        <pc:docMk/>
      </pc:docMkLst>
      <pc:sldChg chg="modSp mod">
        <pc:chgData name="Dennis Walsh" userId="c754e0dc97598b53" providerId="LiveId" clId="{0633801D-13C6-4409-8653-8F49DF27241E}" dt="2021-04-08T01:31:14.128" v="68"/>
        <pc:sldMkLst>
          <pc:docMk/>
          <pc:sldMk cId="1665358677" sldId="257"/>
        </pc:sldMkLst>
      </pc:sldChg>
      <pc:sldChg chg="modSp mod">
        <pc:chgData name="Dennis Walsh" userId="c754e0dc97598b53" providerId="LiveId" clId="{0633801D-13C6-4409-8653-8F49DF27241E}" dt="2021-04-08T01:23:49.924" v="0"/>
        <pc:sldMkLst>
          <pc:docMk/>
          <pc:sldMk cId="0" sldId="271"/>
        </pc:sldMkLst>
      </pc:sldChg>
      <pc:sldChg chg="modSp mod">
        <pc:chgData name="Dennis Walsh" userId="c754e0dc97598b53" providerId="LiveId" clId="{0633801D-13C6-4409-8653-8F49DF27241E}" dt="2021-04-08T01:31:27.636" v="72"/>
        <pc:sldMkLst>
          <pc:docMk/>
          <pc:sldMk cId="1792051603" sldId="284"/>
        </pc:sldMkLst>
      </pc:sldChg>
      <pc:sldChg chg="modSp mod">
        <pc:chgData name="Dennis Walsh" userId="c754e0dc97598b53" providerId="LiveId" clId="{0633801D-13C6-4409-8653-8F49DF27241E}" dt="2021-04-08T01:31:37.518" v="75"/>
        <pc:sldMkLst>
          <pc:docMk/>
          <pc:sldMk cId="1381536511" sldId="285"/>
        </pc:sldMkLst>
      </pc:sldChg>
      <pc:sldChg chg="modSp mod">
        <pc:chgData name="Dennis Walsh" userId="c754e0dc97598b53" providerId="LiveId" clId="{0633801D-13C6-4409-8653-8F49DF27241E}" dt="2021-04-08T01:29:07.333" v="48"/>
        <pc:sldMkLst>
          <pc:docMk/>
          <pc:sldMk cId="2194283713" sldId="286"/>
        </pc:sldMkLst>
      </pc:sldChg>
      <pc:sldChg chg="addSp delSp modSp mod">
        <pc:chgData name="Dennis Walsh" userId="c754e0dc97598b53" providerId="LiveId" clId="{0633801D-13C6-4409-8653-8F49DF27241E}" dt="2021-04-08T01:28:53.224" v="47"/>
        <pc:sldMkLst>
          <pc:docMk/>
          <pc:sldMk cId="2820969684" sldId="287"/>
        </pc:sldMkLst>
      </pc:sldChg>
      <pc:sldChg chg="modSp mod">
        <pc:chgData name="Dennis Walsh" userId="c754e0dc97598b53" providerId="LiveId" clId="{0633801D-13C6-4409-8653-8F49DF27241E}" dt="2021-04-08T01:29:13.466" v="49"/>
        <pc:sldMkLst>
          <pc:docMk/>
          <pc:sldMk cId="1434754855" sldId="289"/>
        </pc:sldMkLst>
      </pc:sldChg>
      <pc:sldChg chg="modSp mod">
        <pc:chgData name="Dennis Walsh" userId="c754e0dc97598b53" providerId="LiveId" clId="{0633801D-13C6-4409-8653-8F49DF27241E}" dt="2021-04-08T01:29:27.559" v="51"/>
        <pc:sldMkLst>
          <pc:docMk/>
          <pc:sldMk cId="2437546004" sldId="290"/>
        </pc:sldMkLst>
      </pc:sldChg>
      <pc:sldChg chg="modSp mod">
        <pc:chgData name="Dennis Walsh" userId="c754e0dc97598b53" providerId="LiveId" clId="{0633801D-13C6-4409-8653-8F49DF27241E}" dt="2021-04-08T01:29:33.700" v="52"/>
        <pc:sldMkLst>
          <pc:docMk/>
          <pc:sldMk cId="2302037347" sldId="291"/>
        </pc:sldMkLst>
      </pc:sldChg>
      <pc:sldChg chg="modSp mod">
        <pc:chgData name="Dennis Walsh" userId="c754e0dc97598b53" providerId="LiveId" clId="{0633801D-13C6-4409-8653-8F49DF27241E}" dt="2021-04-08T01:29:45.336" v="54"/>
        <pc:sldMkLst>
          <pc:docMk/>
          <pc:sldMk cId="1081440190" sldId="292"/>
        </pc:sldMkLst>
      </pc:sldChg>
      <pc:sldChg chg="modSp mod">
        <pc:chgData name="Dennis Walsh" userId="c754e0dc97598b53" providerId="LiveId" clId="{0633801D-13C6-4409-8653-8F49DF27241E}" dt="2021-04-08T01:29:39.905" v="53"/>
        <pc:sldMkLst>
          <pc:docMk/>
          <pc:sldMk cId="1948680187" sldId="293"/>
        </pc:sldMkLst>
      </pc:sldChg>
      <pc:sldChg chg="modSp mod">
        <pc:chgData name="Dennis Walsh" userId="c754e0dc97598b53" providerId="LiveId" clId="{0633801D-13C6-4409-8653-8F49DF27241E}" dt="2021-04-08T01:29:51.334" v="55"/>
        <pc:sldMkLst>
          <pc:docMk/>
          <pc:sldMk cId="92092709" sldId="294"/>
        </pc:sldMkLst>
      </pc:sldChg>
      <pc:sldChg chg="modSp mod">
        <pc:chgData name="Dennis Walsh" userId="c754e0dc97598b53" providerId="LiveId" clId="{0633801D-13C6-4409-8653-8F49DF27241E}" dt="2021-04-08T01:29:58.892" v="56"/>
        <pc:sldMkLst>
          <pc:docMk/>
          <pc:sldMk cId="3507826941" sldId="295"/>
        </pc:sldMkLst>
      </pc:sldChg>
      <pc:sldChg chg="modSp mod">
        <pc:chgData name="Dennis Walsh" userId="c754e0dc97598b53" providerId="LiveId" clId="{0633801D-13C6-4409-8653-8F49DF27241E}" dt="2021-04-08T01:30:06.006" v="57"/>
        <pc:sldMkLst>
          <pc:docMk/>
          <pc:sldMk cId="749486078" sldId="296"/>
        </pc:sldMkLst>
      </pc:sldChg>
      <pc:sldChg chg="modSp mod">
        <pc:chgData name="Dennis Walsh" userId="c754e0dc97598b53" providerId="LiveId" clId="{0633801D-13C6-4409-8653-8F49DF27241E}" dt="2021-04-08T01:30:13.484" v="58"/>
        <pc:sldMkLst>
          <pc:docMk/>
          <pc:sldMk cId="2567949344" sldId="297"/>
        </pc:sldMkLst>
      </pc:sldChg>
      <pc:sldChg chg="modSp mod">
        <pc:chgData name="Dennis Walsh" userId="c754e0dc97598b53" providerId="LiveId" clId="{0633801D-13C6-4409-8653-8F49DF27241E}" dt="2021-04-08T01:29:21.295" v="50"/>
        <pc:sldMkLst>
          <pc:docMk/>
          <pc:sldMk cId="374745901" sldId="298"/>
        </pc:sldMkLst>
      </pc:sldChg>
      <pc:sldChg chg="modSp mod">
        <pc:chgData name="Dennis Walsh" userId="c754e0dc97598b53" providerId="LiveId" clId="{0633801D-13C6-4409-8653-8F49DF27241E}" dt="2021-04-08T01:30:50.550" v="64"/>
        <pc:sldMkLst>
          <pc:docMk/>
          <pc:sldMk cId="3766073765" sldId="299"/>
        </pc:sldMkLst>
      </pc:sldChg>
      <pc:sldChg chg="modSp mod">
        <pc:chgData name="Dennis Walsh" userId="c754e0dc97598b53" providerId="LiveId" clId="{0633801D-13C6-4409-8653-8F49DF27241E}" dt="2021-04-08T01:32:45.888" v="104"/>
        <pc:sldMkLst>
          <pc:docMk/>
          <pc:sldMk cId="4050967263" sldId="300"/>
        </pc:sldMkLst>
      </pc:sldChg>
      <pc:sldChg chg="modSp mod">
        <pc:chgData name="Dennis Walsh" userId="c754e0dc97598b53" providerId="LiveId" clId="{0633801D-13C6-4409-8653-8F49DF27241E}" dt="2021-04-08T01:30:25.548" v="60"/>
        <pc:sldMkLst>
          <pc:docMk/>
          <pc:sldMk cId="2930981248" sldId="301"/>
        </pc:sldMkLst>
      </pc:sldChg>
      <pc:sldChg chg="modSp mod">
        <pc:chgData name="Dennis Walsh" userId="c754e0dc97598b53" providerId="LiveId" clId="{0633801D-13C6-4409-8653-8F49DF27241E}" dt="2021-04-08T01:30:31.445" v="61"/>
        <pc:sldMkLst>
          <pc:docMk/>
          <pc:sldMk cId="3281311498" sldId="302"/>
        </pc:sldMkLst>
      </pc:sldChg>
      <pc:sldChg chg="modSp mod">
        <pc:chgData name="Dennis Walsh" userId="c754e0dc97598b53" providerId="LiveId" clId="{0633801D-13C6-4409-8653-8F49DF27241E}" dt="2021-04-08T01:30:36.750" v="62"/>
        <pc:sldMkLst>
          <pc:docMk/>
          <pc:sldMk cId="3367301028" sldId="303"/>
        </pc:sldMkLst>
      </pc:sldChg>
      <pc:sldChg chg="modSp mod">
        <pc:chgData name="Dennis Walsh" userId="c754e0dc97598b53" providerId="LiveId" clId="{0633801D-13C6-4409-8653-8F49DF27241E}" dt="2021-04-08T01:30:42.579" v="63"/>
        <pc:sldMkLst>
          <pc:docMk/>
          <pc:sldMk cId="3393599566" sldId="304"/>
        </pc:sldMkLst>
      </pc:sldChg>
      <pc:sldChg chg="modSp mod">
        <pc:chgData name="Dennis Walsh" userId="c754e0dc97598b53" providerId="LiveId" clId="{0633801D-13C6-4409-8653-8F49DF27241E}" dt="2021-04-08T01:30:57.516" v="65"/>
        <pc:sldMkLst>
          <pc:docMk/>
          <pc:sldMk cId="2378513541" sldId="305"/>
        </pc:sldMkLst>
      </pc:sldChg>
      <pc:sldChg chg="modSp mod">
        <pc:chgData name="Dennis Walsh" userId="c754e0dc97598b53" providerId="LiveId" clId="{0633801D-13C6-4409-8653-8F49DF27241E}" dt="2021-04-08T01:31:02.758" v="66"/>
        <pc:sldMkLst>
          <pc:docMk/>
          <pc:sldMk cId="2927110491" sldId="306"/>
        </pc:sldMkLst>
      </pc:sldChg>
      <pc:sldChg chg="modSp mod">
        <pc:chgData name="Dennis Walsh" userId="c754e0dc97598b53" providerId="LiveId" clId="{0633801D-13C6-4409-8653-8F49DF27241E}" dt="2021-04-08T01:31:08.411" v="67"/>
        <pc:sldMkLst>
          <pc:docMk/>
          <pc:sldMk cId="1322055354" sldId="307"/>
        </pc:sldMkLst>
      </pc:sldChg>
      <pc:sldChg chg="modSp mod">
        <pc:chgData name="Dennis Walsh" userId="c754e0dc97598b53" providerId="LiveId" clId="{0633801D-13C6-4409-8653-8F49DF27241E}" dt="2021-04-08T01:30:19.408" v="59"/>
        <pc:sldMkLst>
          <pc:docMk/>
          <pc:sldMk cId="2109468455" sldId="308"/>
        </pc:sldMkLst>
      </pc:sldChg>
      <pc:sldChg chg="modSp mod">
        <pc:chgData name="Dennis Walsh" userId="c754e0dc97598b53" providerId="LiveId" clId="{0633801D-13C6-4409-8653-8F49DF27241E}" dt="2021-04-08T01:31:46.858" v="78"/>
        <pc:sldMkLst>
          <pc:docMk/>
          <pc:sldMk cId="3388566253" sldId="309"/>
        </pc:sldMkLst>
      </pc:sldChg>
      <pc:sldChg chg="modSp mod">
        <pc:chgData name="Dennis Walsh" userId="c754e0dc97598b53" providerId="LiveId" clId="{0633801D-13C6-4409-8653-8F49DF27241E}" dt="2021-04-08T01:31:58.618" v="84"/>
        <pc:sldMkLst>
          <pc:docMk/>
          <pc:sldMk cId="2037045109" sldId="310"/>
        </pc:sldMkLst>
      </pc:sldChg>
      <pc:sldChg chg="modSp mod">
        <pc:chgData name="Dennis Walsh" userId="c754e0dc97598b53" providerId="LiveId" clId="{0633801D-13C6-4409-8653-8F49DF27241E}" dt="2021-04-08T01:32:07.130" v="89"/>
        <pc:sldMkLst>
          <pc:docMk/>
          <pc:sldMk cId="834827860" sldId="311"/>
        </pc:sldMkLst>
      </pc:sldChg>
      <pc:sldChg chg="modSp mod">
        <pc:chgData name="Dennis Walsh" userId="c754e0dc97598b53" providerId="LiveId" clId="{0633801D-13C6-4409-8653-8F49DF27241E}" dt="2021-04-08T01:32:22.134" v="94"/>
        <pc:sldMkLst>
          <pc:docMk/>
          <pc:sldMk cId="1693136752" sldId="312"/>
        </pc:sldMkLst>
      </pc:sldChg>
      <pc:sldChg chg="modSp mod">
        <pc:chgData name="Dennis Walsh" userId="c754e0dc97598b53" providerId="LiveId" clId="{0633801D-13C6-4409-8653-8F49DF27241E}" dt="2021-04-08T01:32:29.699" v="98"/>
        <pc:sldMkLst>
          <pc:docMk/>
          <pc:sldMk cId="4004792898" sldId="313"/>
        </pc:sldMkLst>
      </pc:sldChg>
      <pc:sldChg chg="modSp mod">
        <pc:chgData name="Dennis Walsh" userId="c754e0dc97598b53" providerId="LiveId" clId="{0633801D-13C6-4409-8653-8F49DF27241E}" dt="2021-04-08T01:32:40.322" v="103"/>
        <pc:sldMkLst>
          <pc:docMk/>
          <pc:sldMk cId="138338435" sldId="314"/>
        </pc:sldMkLst>
      </pc:sldChg>
      <pc:sldChg chg="modSp mod">
        <pc:chgData name="Dennis Walsh" userId="c754e0dc97598b53" providerId="LiveId" clId="{0633801D-13C6-4409-8653-8F49DF27241E}" dt="2021-04-08T01:32:53.103" v="105"/>
        <pc:sldMkLst>
          <pc:docMk/>
          <pc:sldMk cId="1232462967" sldId="315"/>
        </pc:sldMkLst>
      </pc:sldChg>
      <pc:sldMasterChg chg="addSp delSp modSp mod modSldLayout">
        <pc:chgData name="Dennis Walsh" userId="c754e0dc97598b53" providerId="LiveId" clId="{0633801D-13C6-4409-8653-8F49DF27241E}" dt="2021-04-08T01:28:29.217" v="44"/>
        <pc:sldMasterMkLst>
          <pc:docMk/>
          <pc:sldMasterMk cId="0" sldId="2147483648"/>
        </pc:sldMasterMkLst>
        <pc:sldLayoutChg chg="modSp mod">
          <pc:chgData name="Dennis Walsh" userId="c754e0dc97598b53" providerId="LiveId" clId="{0633801D-13C6-4409-8653-8F49DF27241E}" dt="2021-04-08T01:24:20.111" v="2"/>
          <pc:sldLayoutMkLst>
            <pc:docMk/>
            <pc:sldMasterMk cId="0" sldId="2147483648"/>
            <pc:sldLayoutMk cId="1915503594" sldId="2147483649"/>
          </pc:sldLayoutMkLst>
        </pc:sldLayoutChg>
        <pc:sldLayoutChg chg="delSp modSp mod">
          <pc:chgData name="Dennis Walsh" userId="c754e0dc97598b53" providerId="LiveId" clId="{0633801D-13C6-4409-8653-8F49DF27241E}" dt="2021-04-08T01:27:39.746" v="35"/>
          <pc:sldLayoutMkLst>
            <pc:docMk/>
            <pc:sldMasterMk cId="0" sldId="2147483648"/>
            <pc:sldLayoutMk cId="348676572" sldId="2147483650"/>
          </pc:sldLayoutMkLst>
        </pc:sldLayoutChg>
        <pc:sldLayoutChg chg="delSp modSp mod">
          <pc:chgData name="Dennis Walsh" userId="c754e0dc97598b53" providerId="LiveId" clId="{0633801D-13C6-4409-8653-8F49DF27241E}" dt="2021-04-08T01:27:44.982" v="36"/>
          <pc:sldLayoutMkLst>
            <pc:docMk/>
            <pc:sldMasterMk cId="0" sldId="2147483648"/>
            <pc:sldLayoutMk cId="4174987311" sldId="2147483651"/>
          </pc:sldLayoutMkLst>
        </pc:sldLayoutChg>
        <pc:sldLayoutChg chg="delSp modSp mod">
          <pc:chgData name="Dennis Walsh" userId="c754e0dc97598b53" providerId="LiveId" clId="{0633801D-13C6-4409-8653-8F49DF27241E}" dt="2021-04-08T01:27:50.215" v="37"/>
          <pc:sldLayoutMkLst>
            <pc:docMk/>
            <pc:sldMasterMk cId="0" sldId="2147483648"/>
            <pc:sldLayoutMk cId="976917022" sldId="2147483652"/>
          </pc:sldLayoutMkLst>
        </pc:sldLayoutChg>
        <pc:sldLayoutChg chg="delSp modSp mod">
          <pc:chgData name="Dennis Walsh" userId="c754e0dc97598b53" providerId="LiveId" clId="{0633801D-13C6-4409-8653-8F49DF27241E}" dt="2021-04-08T01:27:54.981" v="38"/>
          <pc:sldLayoutMkLst>
            <pc:docMk/>
            <pc:sldMasterMk cId="0" sldId="2147483648"/>
            <pc:sldLayoutMk cId="4243643559" sldId="2147483653"/>
          </pc:sldLayoutMkLst>
        </pc:sldLayoutChg>
        <pc:sldLayoutChg chg="delSp modSp mod">
          <pc:chgData name="Dennis Walsh" userId="c754e0dc97598b53" providerId="LiveId" clId="{0633801D-13C6-4409-8653-8F49DF27241E}" dt="2021-04-08T01:28:00.567" v="39"/>
          <pc:sldLayoutMkLst>
            <pc:docMk/>
            <pc:sldMasterMk cId="0" sldId="2147483648"/>
            <pc:sldLayoutMk cId="3968892527" sldId="2147483654"/>
          </pc:sldLayoutMkLst>
        </pc:sldLayoutChg>
        <pc:sldLayoutChg chg="delSp modSp mod">
          <pc:chgData name="Dennis Walsh" userId="c754e0dc97598b53" providerId="LiveId" clId="{0633801D-13C6-4409-8653-8F49DF27241E}" dt="2021-04-08T01:28:05.488" v="40"/>
          <pc:sldLayoutMkLst>
            <pc:docMk/>
            <pc:sldMasterMk cId="0" sldId="2147483648"/>
            <pc:sldLayoutMk cId="4246205470" sldId="2147483655"/>
          </pc:sldLayoutMkLst>
        </pc:sldLayoutChg>
        <pc:sldLayoutChg chg="delSp modSp mod">
          <pc:chgData name="Dennis Walsh" userId="c754e0dc97598b53" providerId="LiveId" clId="{0633801D-13C6-4409-8653-8F49DF27241E}" dt="2021-04-08T01:28:09.873" v="41"/>
          <pc:sldLayoutMkLst>
            <pc:docMk/>
            <pc:sldMasterMk cId="0" sldId="2147483648"/>
            <pc:sldLayoutMk cId="278247987" sldId="2147483656"/>
          </pc:sldLayoutMkLst>
        </pc:sldLayoutChg>
        <pc:sldLayoutChg chg="delSp modSp mod">
          <pc:chgData name="Dennis Walsh" userId="c754e0dc97598b53" providerId="LiveId" clId="{0633801D-13C6-4409-8653-8F49DF27241E}" dt="2021-04-08T01:28:16.387" v="42"/>
          <pc:sldLayoutMkLst>
            <pc:docMk/>
            <pc:sldMasterMk cId="0" sldId="2147483648"/>
            <pc:sldLayoutMk cId="4145062376" sldId="2147483657"/>
          </pc:sldLayoutMkLst>
        </pc:sldLayoutChg>
        <pc:sldLayoutChg chg="delSp modSp mod">
          <pc:chgData name="Dennis Walsh" userId="c754e0dc97598b53" providerId="LiveId" clId="{0633801D-13C6-4409-8653-8F49DF27241E}" dt="2021-04-08T01:28:23.216" v="43"/>
          <pc:sldLayoutMkLst>
            <pc:docMk/>
            <pc:sldMasterMk cId="0" sldId="2147483648"/>
            <pc:sldLayoutMk cId="2874191442" sldId="2147483658"/>
          </pc:sldLayoutMkLst>
        </pc:sldLayoutChg>
        <pc:sldLayoutChg chg="delSp modSp mod">
          <pc:chgData name="Dennis Walsh" userId="c754e0dc97598b53" providerId="LiveId" clId="{0633801D-13C6-4409-8653-8F49DF27241E}" dt="2021-04-08T01:28:29.217" v="44"/>
          <pc:sldLayoutMkLst>
            <pc:docMk/>
            <pc:sldMasterMk cId="0" sldId="2147483648"/>
            <pc:sldLayoutMk cId="3343288454" sldId="2147483659"/>
          </pc:sldLayoutMkLst>
        </pc:sldLayoutChg>
      </pc:sldMasterChg>
    </pc:docChg>
  </pc:docChgLst>
  <pc:docChgLst>
    <pc:chgData name="Dennis Walsh" userId="c754e0dc97598b53" providerId="LiveId" clId="{24B9017F-0570-4B99-B30F-ECB28E5906A0}"/>
    <pc:docChg chg="modSld">
      <pc:chgData name="Dennis Walsh" userId="c754e0dc97598b53" providerId="LiveId" clId="{24B9017F-0570-4B99-B30F-ECB28E5906A0}" dt="2021-04-12T17:13:17.274" v="40" actId="255"/>
      <pc:docMkLst>
        <pc:docMk/>
      </pc:docMkLst>
      <pc:sldChg chg="modSp">
        <pc:chgData name="Dennis Walsh" userId="c754e0dc97598b53" providerId="LiveId" clId="{24B9017F-0570-4B99-B30F-ECB28E5906A0}" dt="2021-04-12T17:05:30.899" v="12" actId="1036"/>
        <pc:sldMkLst>
          <pc:docMk/>
          <pc:sldMk cId="0" sldId="271"/>
        </pc:sldMkLst>
      </pc:sldChg>
      <pc:sldChg chg="modSp mod">
        <pc:chgData name="Dennis Walsh" userId="c754e0dc97598b53" providerId="LiveId" clId="{24B9017F-0570-4B99-B30F-ECB28E5906A0}" dt="2021-04-12T17:08:10.444" v="14"/>
        <pc:sldMkLst>
          <pc:docMk/>
          <pc:sldMk cId="3122782474" sldId="288"/>
        </pc:sldMkLst>
      </pc:sldChg>
      <pc:sldChg chg="modSp">
        <pc:chgData name="Dennis Walsh" userId="c754e0dc97598b53" providerId="LiveId" clId="{24B9017F-0570-4B99-B30F-ECB28E5906A0}" dt="2021-04-12T17:08:46.831" v="15" actId="11"/>
        <pc:sldMkLst>
          <pc:docMk/>
          <pc:sldMk cId="2302037347" sldId="291"/>
        </pc:sldMkLst>
      </pc:sldChg>
      <pc:sldChg chg="modSp">
        <pc:chgData name="Dennis Walsh" userId="c754e0dc97598b53" providerId="LiveId" clId="{24B9017F-0570-4B99-B30F-ECB28E5906A0}" dt="2021-04-12T17:10:41.374" v="31" actId="20577"/>
        <pc:sldMkLst>
          <pc:docMk/>
          <pc:sldMk cId="1081440190" sldId="292"/>
        </pc:sldMkLst>
      </pc:sldChg>
      <pc:sldChg chg="modSp">
        <pc:chgData name="Dennis Walsh" userId="c754e0dc97598b53" providerId="LiveId" clId="{24B9017F-0570-4B99-B30F-ECB28E5906A0}" dt="2021-04-12T17:11:28.437" v="37" actId="6549"/>
        <pc:sldMkLst>
          <pc:docMk/>
          <pc:sldMk cId="749486078" sldId="296"/>
        </pc:sldMkLst>
      </pc:sldChg>
      <pc:sldChg chg="modSp">
        <pc:chgData name="Dennis Walsh" userId="c754e0dc97598b53" providerId="LiveId" clId="{24B9017F-0570-4B99-B30F-ECB28E5906A0}" dt="2021-04-12T17:11:45.149" v="38" actId="14100"/>
        <pc:sldMkLst>
          <pc:docMk/>
          <pc:sldMk cId="374745901" sldId="298"/>
        </pc:sldMkLst>
      </pc:sldChg>
      <pc:sldChg chg="modSp">
        <pc:chgData name="Dennis Walsh" userId="c754e0dc97598b53" providerId="LiveId" clId="{24B9017F-0570-4B99-B30F-ECB28E5906A0}" dt="2021-04-12T17:13:17.274" v="40" actId="255"/>
        <pc:sldMkLst>
          <pc:docMk/>
          <pc:sldMk cId="2037045109" sldId="31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945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946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1946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900268D2-E384-403F-8A5D-457A59047611}"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631015-7F31-48F1-A558-6A6BFCB18452}" type="slidenum">
              <a:rPr lang="en-US" altLang="en-US"/>
              <a:pPr/>
              <a:t>1</a:t>
            </a:fld>
            <a:endParaRPr lang="en-US" altLang="en-US"/>
          </a:p>
        </p:txBody>
      </p:sp>
      <p:sp>
        <p:nvSpPr>
          <p:cNvPr id="2048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048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a:p>
            <a:r>
              <a:rPr lang="en-US" altLang="en-US" b="1" u="sng" dirty="0"/>
              <a:t>THIS SLIDE HAS BEEN HIDDEN FROM YOUR PRESENTATION. </a:t>
            </a:r>
          </a:p>
          <a:p>
            <a:r>
              <a:rPr lang="en-US" altLang="en-US" b="1" i="1" dirty="0"/>
              <a:t>Be sure to double-check that this slide does not appear as the first slide when you run your presentation.</a:t>
            </a:r>
          </a:p>
          <a:p>
            <a:endParaRPr lang="en-US" altLang="en-US" b="1" i="1" dirty="0"/>
          </a:p>
          <a:p>
            <a:r>
              <a:rPr lang="en-US" altLang="en-US" b="1" u="sng" dirty="0"/>
              <a:t>If the slide is not hidden, do the following:</a:t>
            </a:r>
          </a:p>
          <a:p>
            <a:r>
              <a:rPr lang="en-US" altLang="en-US" b="1" dirty="0"/>
              <a:t>On the SLIDE SHOW menu, click HIDE SLIDE.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10</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250801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11</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062774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549011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232653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497747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15</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834487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16</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19297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17</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170682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18</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853507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19</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r>
              <a:rPr lang="en-US" altLang="en-US" b="1"/>
              <a:t>Building Your Dream Home – </a:t>
            </a:r>
            <a:r>
              <a:rPr lang="en-US" altLang="en-US"/>
              <a:t>This slide is designed to support a discussion of the benefits of purchasing a new home instead of an existing or “used” one. This discussion provides an excellent opportunity for you to explore your prospects’ motivations and to begin to determine their level of interest.</a:t>
            </a:r>
            <a:endParaRPr lang="en-US" altLang="en-US" b="1"/>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Designed For Your Lifestyle</a:t>
            </a:r>
            <a:endParaRPr lang="en-US" altLang="en-US">
              <a:cs typeface="Times New Roman" panose="02020603050405020304" pitchFamily="18" charset="0"/>
            </a:endParaRPr>
          </a:p>
          <a:p>
            <a:r>
              <a:rPr lang="en-US" altLang="en-US">
                <a:cs typeface="Times New Roman" panose="02020603050405020304" pitchFamily="18" charset="0"/>
              </a:rPr>
              <a:t>“One of the greatest benefits of a brand new home is that your builder can customize floor plans and other features to meet your specific lifestyle needs. Convenient storage can be designed for camping or sports equipment. Work areas can be created to allow you to enjoy your favorite hobbies. The home site can be designed to make the most of your outdoor areas for gardening, children's play or entertaining. The more your home is designed to meet your lifestyle, the greater return you will enjoy on your investment.”</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Brand New – Decorated to Your Tastes</a:t>
            </a:r>
            <a:endParaRPr lang="en-US" altLang="en-US">
              <a:cs typeface="Times New Roman" panose="02020603050405020304" pitchFamily="18" charset="0"/>
            </a:endParaRPr>
          </a:p>
          <a:p>
            <a:r>
              <a:rPr lang="en-US" altLang="en-US">
                <a:cs typeface="Times New Roman" panose="02020603050405020304" pitchFamily="18" charset="0"/>
              </a:rPr>
              <a:t>“For many homeowners it’s very exciting to start fresh with a home that's brand new from top to bottom. Rather than compromising with colors, patterns and materials that are out date or incompatible with your tastes and preferences, you can make your own selections throughout. Your new home becomes a better reflection of your personal sense of style.”</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Latest Technology</a:t>
            </a:r>
            <a:endParaRPr lang="en-US" altLang="en-US">
              <a:cs typeface="Times New Roman" panose="02020603050405020304" pitchFamily="18" charset="0"/>
            </a:endParaRPr>
          </a:p>
          <a:p>
            <a:r>
              <a:rPr lang="en-US" altLang="en-US">
                <a:cs typeface="Times New Roman" panose="02020603050405020304" pitchFamily="18" charset="0"/>
              </a:rPr>
              <a:t>“A new home also features the latest in construction materials, methods and equipment. Technological advancements in the many products and systems of the home have made great strides in recent years, offering greater control, efficiency, comfort and security.”</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High Energy Efficiency</a:t>
            </a:r>
          </a:p>
          <a:p>
            <a:r>
              <a:rPr lang="en-US" altLang="en-US">
                <a:cs typeface="Times New Roman" panose="02020603050405020304" pitchFamily="18" charset="0"/>
              </a:rPr>
              <a:t>“Higher quality insulation materials reduce energy loss while higher efficiency heating and cooling equipment reduce monthly utility costs and offer greater comfort.”</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Lower Maintenance</a:t>
            </a:r>
          </a:p>
          <a:p>
            <a:r>
              <a:rPr lang="en-US" altLang="en-US">
                <a:cs typeface="Times New Roman" panose="02020603050405020304" pitchFamily="18" charset="0"/>
              </a:rPr>
              <a:t>“Modern materials such as roofing and siding offer longer life and little or no maintenance compared to materials found in older homes. Lower costs and less maintenance translate into higher overall home value and more enjoyable day to day living.”</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New home warranties</a:t>
            </a:r>
            <a:endParaRPr lang="en-US" altLang="en-US">
              <a:cs typeface="Times New Roman" panose="02020603050405020304" pitchFamily="18" charset="0"/>
            </a:endParaRPr>
          </a:p>
          <a:p>
            <a:r>
              <a:rPr lang="en-US" altLang="en-US">
                <a:cs typeface="Times New Roman" panose="02020603050405020304" pitchFamily="18" charset="0"/>
              </a:rPr>
              <a:t>“Another important benefit of a new home is found in the warranty coverage provided on the home by your builder as well as the many manufacturers of products and equipment throughout the house. These warranties offer security and peace of mind usually not found when purchasing an older home.”</a:t>
            </a:r>
            <a:r>
              <a:rPr lang="en-US" altLang="en-US"/>
              <a:t> </a:t>
            </a:r>
          </a:p>
          <a:p>
            <a:endParaRPr lang="en-US" altLang="en-US"/>
          </a:p>
        </p:txBody>
      </p:sp>
    </p:spTree>
    <p:extLst>
      <p:ext uri="{BB962C8B-B14F-4D97-AF65-F5344CB8AC3E}">
        <p14:creationId xmlns:p14="http://schemas.microsoft.com/office/powerpoint/2010/main" val="1355243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3666446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20</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96083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21</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946538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5595147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974919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60926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25</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841971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26</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9782621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27</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734128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28</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4569294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29</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559842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029263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30</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8329719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31</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187064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32</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2160713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33</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749182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34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92486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4</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783376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5</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236429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6</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423549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7</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624637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8</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r>
              <a:rPr lang="en-US" altLang="en-US" b="1"/>
              <a:t>Building Your Dream Home – </a:t>
            </a:r>
            <a:r>
              <a:rPr lang="en-US" altLang="en-US"/>
              <a:t>This slide is designed to support a discussion of the benefits of purchasing a new home instead of an existing or “used” one. This discussion provides an excellent opportunity for you to explore your prospects’ motivations and to begin to determine their level of interest.</a:t>
            </a:r>
            <a:endParaRPr lang="en-US" altLang="en-US" b="1"/>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Designed For Your Lifestyle</a:t>
            </a:r>
            <a:endParaRPr lang="en-US" altLang="en-US">
              <a:cs typeface="Times New Roman" panose="02020603050405020304" pitchFamily="18" charset="0"/>
            </a:endParaRPr>
          </a:p>
          <a:p>
            <a:r>
              <a:rPr lang="en-US" altLang="en-US">
                <a:cs typeface="Times New Roman" panose="02020603050405020304" pitchFamily="18" charset="0"/>
              </a:rPr>
              <a:t>“One of the greatest benefits of a brand new home is that your builder can customize floor plans and other features to meet your specific lifestyle needs. Convenient storage can be designed for camping or sports equipment. Work areas can be created to allow you to enjoy your favorite hobbies. The home site can be designed to make the most of your outdoor areas for gardening, children's play or entertaining. The more your home is designed to meet your lifestyle, the greater return you will enjoy on your investment.”</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Brand New – Decorated to Your Tastes</a:t>
            </a:r>
            <a:endParaRPr lang="en-US" altLang="en-US">
              <a:cs typeface="Times New Roman" panose="02020603050405020304" pitchFamily="18" charset="0"/>
            </a:endParaRPr>
          </a:p>
          <a:p>
            <a:r>
              <a:rPr lang="en-US" altLang="en-US">
                <a:cs typeface="Times New Roman" panose="02020603050405020304" pitchFamily="18" charset="0"/>
              </a:rPr>
              <a:t>“For many homeowners it’s very exciting to start fresh with a home that's brand new from top to bottom. Rather than compromising with colors, patterns and materials that are out date or incompatible with your tastes and preferences, you can make your own selections throughout. Your new home becomes a better reflection of your personal sense of style.”</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Latest Technology</a:t>
            </a:r>
            <a:endParaRPr lang="en-US" altLang="en-US">
              <a:cs typeface="Times New Roman" panose="02020603050405020304" pitchFamily="18" charset="0"/>
            </a:endParaRPr>
          </a:p>
          <a:p>
            <a:r>
              <a:rPr lang="en-US" altLang="en-US">
                <a:cs typeface="Times New Roman" panose="02020603050405020304" pitchFamily="18" charset="0"/>
              </a:rPr>
              <a:t>“A new home also features the latest in construction materials, methods and equipment. Technological advancements in the many products and systems of the home have made great strides in recent years, offering greater control, efficiency, comfort and security.”</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High Energy Efficiency</a:t>
            </a:r>
          </a:p>
          <a:p>
            <a:r>
              <a:rPr lang="en-US" altLang="en-US">
                <a:cs typeface="Times New Roman" panose="02020603050405020304" pitchFamily="18" charset="0"/>
              </a:rPr>
              <a:t>“Higher quality insulation materials reduce energy loss while higher efficiency heating and cooling equipment reduce monthly utility costs and offer greater comfort.”</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Lower Maintenance</a:t>
            </a:r>
          </a:p>
          <a:p>
            <a:r>
              <a:rPr lang="en-US" altLang="en-US">
                <a:cs typeface="Times New Roman" panose="02020603050405020304" pitchFamily="18" charset="0"/>
              </a:rPr>
              <a:t>“Modern materials such as roofing and siding offer longer life and little or no maintenance compared to materials found in older homes. Lower costs and less maintenance translate into higher overall home value and more enjoyable day to day living.”</a:t>
            </a:r>
          </a:p>
          <a:p>
            <a:r>
              <a:rPr lang="en-US" altLang="en-US">
                <a:latin typeface="Symbol" panose="05050102010706020507" pitchFamily="18" charset="2"/>
                <a:cs typeface="Times New Roman" panose="02020603050405020304" pitchFamily="18" charset="0"/>
              </a:rPr>
              <a:t>·</a:t>
            </a:r>
            <a:r>
              <a:rPr lang="en-US" altLang="en-US">
                <a:cs typeface="Times New Roman" panose="02020603050405020304" pitchFamily="18" charset="0"/>
              </a:rPr>
              <a:t> </a:t>
            </a:r>
            <a:r>
              <a:rPr lang="en-US" altLang="en-US" b="1" i="1">
                <a:cs typeface="Times New Roman" panose="02020603050405020304" pitchFamily="18" charset="0"/>
              </a:rPr>
              <a:t>New home warranties</a:t>
            </a:r>
            <a:endParaRPr lang="en-US" altLang="en-US">
              <a:cs typeface="Times New Roman" panose="02020603050405020304" pitchFamily="18" charset="0"/>
            </a:endParaRPr>
          </a:p>
          <a:p>
            <a:r>
              <a:rPr lang="en-US" altLang="en-US">
                <a:cs typeface="Times New Roman" panose="02020603050405020304" pitchFamily="18" charset="0"/>
              </a:rPr>
              <a:t>“Another important benefit of a new home is found in the warranty coverage provided on the home by your builder as well as the many manufacturers of products and equipment throughout the house. These warranties offer security and peace of mind usually not found when purchasing an older home.”</a:t>
            </a:r>
            <a:r>
              <a:rPr lang="en-US" altLang="en-US"/>
              <a:t> </a:t>
            </a:r>
          </a:p>
          <a:p>
            <a:endParaRPr lang="en-US" altLang="en-US"/>
          </a:p>
        </p:txBody>
      </p:sp>
    </p:spTree>
    <p:extLst>
      <p:ext uri="{BB962C8B-B14F-4D97-AF65-F5344CB8AC3E}">
        <p14:creationId xmlns:p14="http://schemas.microsoft.com/office/powerpoint/2010/main" val="3066287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FD10A-2D05-47F7-83F4-001D74CCA008}" type="slidenum">
              <a:rPr lang="en-US" altLang="en-US"/>
              <a:pPr/>
              <a:t>9</a:t>
            </a:fld>
            <a:endParaRPr lang="en-US" altLang="en-US"/>
          </a:p>
        </p:txBody>
      </p:sp>
      <p:sp>
        <p:nvSpPr>
          <p:cNvPr id="22530" name="Rectangle 2"/>
          <p:cNvSpPr>
            <a:spLocks noGrp="1" noRot="1" noChangeAspect="1" noChangeArrowheads="1" noTextEdit="1"/>
          </p:cNvSpPr>
          <p:nvPr>
            <p:ph type="sldImg"/>
          </p:nvPr>
        </p:nvSpPr>
        <p:spPr>
          <a:xfrm>
            <a:off x="1143000" y="685800"/>
            <a:ext cx="4572000" cy="3429000"/>
          </a:xfrm>
          <a:ln/>
        </p:spPr>
      </p:sp>
      <p:sp>
        <p:nvSpPr>
          <p:cNvPr id="225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054372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1915503594"/>
      </p:ext>
    </p:extLst>
  </p:cSld>
  <p:clrMapOvr>
    <a:masterClrMapping/>
  </p:clrMapOvr>
  <p:transition>
    <p:strips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2874191442"/>
      </p:ext>
    </p:extLst>
  </p:cSld>
  <p:clrMapOvr>
    <a:masterClrMapping/>
  </p:clrMapOvr>
  <p:transition>
    <p:strips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65100"/>
            <a:ext cx="2120900" cy="60833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0800" y="165100"/>
            <a:ext cx="6210300" cy="60833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3343288454"/>
      </p:ext>
    </p:extLst>
  </p:cSld>
  <p:clrMapOvr>
    <a:masterClrMapping/>
  </p:clrMapOvr>
  <p:transition>
    <p:strips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a:xfrm>
            <a:off x="101600" y="6362700"/>
            <a:ext cx="7213600" cy="266700"/>
          </a:xfrm>
        </p:spPr>
        <p:txBody>
          <a:bodyPr/>
          <a:lstStyle>
            <a:lvl1pPr>
              <a:defRPr/>
            </a:lvl1pPr>
          </a:lstStyle>
          <a:p>
            <a:r>
              <a:rPr lang="en-US" altLang="en-US" dirty="0"/>
              <a:t>Your Name, RCC, RRS</a:t>
            </a:r>
          </a:p>
        </p:txBody>
      </p:sp>
    </p:spTree>
    <p:extLst>
      <p:ext uri="{BB962C8B-B14F-4D97-AF65-F5344CB8AC3E}">
        <p14:creationId xmlns:p14="http://schemas.microsoft.com/office/powerpoint/2010/main" val="348676572"/>
      </p:ext>
    </p:extLst>
  </p:cSld>
  <p:clrMapOvr>
    <a:masterClrMapping/>
  </p:clrMapOvr>
  <p:transition>
    <p:strips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5"/>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Footer Placeholder 3"/>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4174987311"/>
      </p:ext>
    </p:extLst>
  </p:cSld>
  <p:clrMapOvr>
    <a:masterClrMapping/>
  </p:clrMapOvr>
  <p:transition>
    <p:strips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743200" y="914400"/>
            <a:ext cx="2819400" cy="533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715000" y="914400"/>
            <a:ext cx="2819400" cy="533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976917022"/>
      </p:ext>
    </p:extLst>
  </p:cSld>
  <p:clrMapOvr>
    <a:masterClrMapping/>
  </p:clrMapOvr>
  <p:transition>
    <p:strips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7"/>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9"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4243643559"/>
      </p:ext>
    </p:extLst>
  </p:cSld>
  <p:clrMapOvr>
    <a:masterClrMapping/>
  </p:clrMapOvr>
  <p:transition>
    <p:strips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3968892527"/>
      </p:ext>
    </p:extLst>
  </p:cSld>
  <p:clrMapOvr>
    <a:masterClrMapping/>
  </p:clrMapOvr>
  <p:transition>
    <p:strips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4246205470"/>
      </p:ext>
    </p:extLst>
  </p:cSld>
  <p:clrMapOvr>
    <a:masterClrMapping/>
  </p:clrMapOvr>
  <p:transition>
    <p:strips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7"/>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Footer Placeholder 4"/>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278247987"/>
      </p:ext>
    </p:extLst>
  </p:cSld>
  <p:clrMapOvr>
    <a:masterClrMapping/>
  </p:clrMapOvr>
  <p:transition>
    <p:strips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7"/>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Footer Placeholder 4"/>
          <p:cNvSpPr>
            <a:spLocks noGrp="1"/>
          </p:cNvSpPr>
          <p:nvPr>
            <p:ph type="ftr" sz="quarter" idx="10"/>
          </p:nvPr>
        </p:nvSpPr>
        <p:spPr/>
        <p:txBody>
          <a:bodyPr/>
          <a:lstStyle>
            <a:lvl1pPr>
              <a:defRPr/>
            </a:lvl1pPr>
          </a:lstStyle>
          <a:p>
            <a:r>
              <a:rPr lang="en-US" altLang="en-US" dirty="0"/>
              <a:t>Your Name, RCC, RRS</a:t>
            </a:r>
          </a:p>
        </p:txBody>
      </p:sp>
    </p:spTree>
    <p:extLst>
      <p:ext uri="{BB962C8B-B14F-4D97-AF65-F5344CB8AC3E}">
        <p14:creationId xmlns:p14="http://schemas.microsoft.com/office/powerpoint/2010/main" val="4145062376"/>
      </p:ext>
    </p:extLst>
  </p:cSld>
  <p:clrMapOvr>
    <a:masterClrMapping/>
  </p:clrMapOvr>
  <p:transition>
    <p:strips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40" name="Line 16"/>
          <p:cNvSpPr>
            <a:spLocks noChangeShapeType="1"/>
          </p:cNvSpPr>
          <p:nvPr userDrawn="1"/>
        </p:nvSpPr>
        <p:spPr bwMode="auto">
          <a:xfrm>
            <a:off x="9080500" y="0"/>
            <a:ext cx="0" cy="6858000"/>
          </a:xfrm>
          <a:prstGeom prst="line">
            <a:avLst/>
          </a:prstGeom>
          <a:noFill/>
          <a:ln w="19050">
            <a:solidFill>
              <a:srgbClr val="596AB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
        <p:nvSpPr>
          <p:cNvPr id="1039" name="Line 15"/>
          <p:cNvSpPr>
            <a:spLocks noChangeShapeType="1"/>
          </p:cNvSpPr>
          <p:nvPr userDrawn="1"/>
        </p:nvSpPr>
        <p:spPr bwMode="auto">
          <a:xfrm>
            <a:off x="114300" y="0"/>
            <a:ext cx="0" cy="6858000"/>
          </a:xfrm>
          <a:prstGeom prst="line">
            <a:avLst/>
          </a:prstGeom>
          <a:noFill/>
          <a:ln w="19050">
            <a:solidFill>
              <a:srgbClr val="596AB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
        <p:nvSpPr>
          <p:cNvPr id="1038" name="Line 14"/>
          <p:cNvSpPr>
            <a:spLocks noChangeShapeType="1"/>
          </p:cNvSpPr>
          <p:nvPr userDrawn="1"/>
        </p:nvSpPr>
        <p:spPr bwMode="auto">
          <a:xfrm>
            <a:off x="1968500" y="0"/>
            <a:ext cx="0" cy="6858000"/>
          </a:xfrm>
          <a:prstGeom prst="line">
            <a:avLst/>
          </a:prstGeom>
          <a:noFill/>
          <a:ln w="19050">
            <a:solidFill>
              <a:srgbClr val="596AB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
        <p:nvSpPr>
          <p:cNvPr id="1037" name="Line 13"/>
          <p:cNvSpPr>
            <a:spLocks noChangeShapeType="1"/>
          </p:cNvSpPr>
          <p:nvPr userDrawn="1"/>
        </p:nvSpPr>
        <p:spPr bwMode="auto">
          <a:xfrm>
            <a:off x="2438400" y="0"/>
            <a:ext cx="0" cy="6858000"/>
          </a:xfrm>
          <a:prstGeom prst="line">
            <a:avLst/>
          </a:prstGeom>
          <a:noFill/>
          <a:ln w="19050">
            <a:solidFill>
              <a:srgbClr val="596AB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
        <p:nvSpPr>
          <p:cNvPr id="1027" name="Rectangle 3"/>
          <p:cNvSpPr>
            <a:spLocks noGrp="1" noChangeArrowheads="1"/>
          </p:cNvSpPr>
          <p:nvPr>
            <p:ph type="body" idx="1"/>
          </p:nvPr>
        </p:nvSpPr>
        <p:spPr bwMode="auto">
          <a:xfrm>
            <a:off x="2743200" y="914400"/>
            <a:ext cx="5791200" cy="53340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1" name="Rectangle 7"/>
          <p:cNvSpPr>
            <a:spLocks noChangeArrowheads="1"/>
          </p:cNvSpPr>
          <p:nvPr userDrawn="1"/>
        </p:nvSpPr>
        <p:spPr bwMode="auto">
          <a:xfrm>
            <a:off x="-63500" y="139700"/>
            <a:ext cx="9256713" cy="457200"/>
          </a:xfrm>
          <a:prstGeom prst="rect">
            <a:avLst/>
          </a:prstGeom>
          <a:solidFill>
            <a:schemeClr val="bg1"/>
          </a:solidFill>
          <a:ln w="57150">
            <a:solidFill>
              <a:srgbClr val="4C6A9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026" name="Rectangle 2"/>
          <p:cNvSpPr>
            <a:spLocks noGrp="1" noChangeArrowheads="1"/>
          </p:cNvSpPr>
          <p:nvPr>
            <p:ph type="title"/>
          </p:nvPr>
        </p:nvSpPr>
        <p:spPr bwMode="auto">
          <a:xfrm>
            <a:off x="50800" y="165100"/>
            <a:ext cx="7772400" cy="381000"/>
          </a:xfrm>
          <a:prstGeom prst="rect">
            <a:avLst/>
          </a:prstGeom>
          <a:noFill/>
          <a:ln>
            <a:noFill/>
          </a:ln>
          <a:effectLst>
            <a:outerShdw dist="35921" dir="2700000" algn="ctr" rotWithShape="0">
              <a:srgbClr val="DDDDDD"/>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32" name="Rectangle 8"/>
          <p:cNvSpPr>
            <a:spLocks noChangeArrowheads="1"/>
          </p:cNvSpPr>
          <p:nvPr userDrawn="1"/>
        </p:nvSpPr>
        <p:spPr bwMode="auto">
          <a:xfrm>
            <a:off x="-38100" y="6375400"/>
            <a:ext cx="9207500" cy="234950"/>
          </a:xfrm>
          <a:prstGeom prst="rect">
            <a:avLst/>
          </a:prstGeom>
          <a:solidFill>
            <a:srgbClr val="4C6A9C"/>
          </a:solidFill>
          <a:ln w="9525">
            <a:solidFill>
              <a:srgbClr val="0E48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029" name="Rectangle 5"/>
          <p:cNvSpPr>
            <a:spLocks noGrp="1" noChangeArrowheads="1"/>
          </p:cNvSpPr>
          <p:nvPr>
            <p:ph type="ftr" sz="quarter" idx="3"/>
          </p:nvPr>
        </p:nvSpPr>
        <p:spPr bwMode="auto">
          <a:xfrm>
            <a:off x="101600" y="6362700"/>
            <a:ext cx="75438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1">
                <a:solidFill>
                  <a:srgbClr val="DDDDDD"/>
                </a:solidFill>
                <a:latin typeface="+mn-lt"/>
              </a:defRPr>
            </a:lvl1pPr>
          </a:lstStyle>
          <a:p>
            <a:r>
              <a:rPr lang="en-US" altLang="en-US" dirty="0"/>
              <a:t>Your Name, RCC, RRS</a:t>
            </a:r>
          </a:p>
        </p:txBody>
      </p:sp>
      <p:pic>
        <p:nvPicPr>
          <p:cNvPr id="1050" name="Picture 26" descr="Photos - BLUEPRINT 34"/>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15901" y="1790700"/>
            <a:ext cx="1663700" cy="4337050"/>
          </a:xfrm>
          <a:prstGeom prst="rect">
            <a:avLst/>
          </a:prstGeom>
          <a:noFill/>
          <a:ln w="12700">
            <a:solidFill>
              <a:srgbClr val="23569B"/>
            </a:solidFill>
            <a:miter lim="800000"/>
            <a:headEnd/>
            <a:tailEnd/>
          </a:ln>
          <a:extLst>
            <a:ext uri="{909E8E84-426E-40DD-AFC4-6F175D3DCCD1}">
              <a14:hiddenFill xmlns:a14="http://schemas.microsoft.com/office/drawing/2010/main">
                <a:solidFill>
                  <a:srgbClr val="FFFFFF"/>
                </a:solidFill>
              </a14:hiddenFill>
            </a:ext>
          </a:extLst>
        </p:spPr>
      </p:pic>
      <p:pic>
        <p:nvPicPr>
          <p:cNvPr id="1057" name="Picture 33"/>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p:blipFill>
        <p:spPr bwMode="auto">
          <a:xfrm>
            <a:off x="8204200" y="6228309"/>
            <a:ext cx="825500" cy="527548"/>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RCC Logo"/>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315201" y="6213477"/>
            <a:ext cx="841375"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trips dir="rd"/>
  </p:transition>
  <p:hf sldNum="0" hdr="0" dt="0"/>
  <p:txStyles>
    <p:titleStyle>
      <a:lvl1pPr algn="l" rtl="0" fontAlgn="base">
        <a:spcBef>
          <a:spcPct val="0"/>
        </a:spcBef>
        <a:spcAft>
          <a:spcPct val="0"/>
        </a:spcAft>
        <a:defRPr sz="2400" b="1" kern="1200">
          <a:solidFill>
            <a:srgbClr val="0E4896"/>
          </a:solidFill>
          <a:latin typeface="+mj-lt"/>
          <a:ea typeface="+mj-ea"/>
          <a:cs typeface="+mj-cs"/>
        </a:defRPr>
      </a:lvl1pPr>
      <a:lvl2pPr algn="l" rtl="0" fontAlgn="base">
        <a:spcBef>
          <a:spcPct val="0"/>
        </a:spcBef>
        <a:spcAft>
          <a:spcPct val="0"/>
        </a:spcAft>
        <a:defRPr sz="2400" b="1">
          <a:solidFill>
            <a:srgbClr val="0E4896"/>
          </a:solidFill>
          <a:latin typeface="Century Gothic" panose="020B0502020202020204" pitchFamily="34" charset="0"/>
        </a:defRPr>
      </a:lvl2pPr>
      <a:lvl3pPr algn="l" rtl="0" fontAlgn="base">
        <a:spcBef>
          <a:spcPct val="0"/>
        </a:spcBef>
        <a:spcAft>
          <a:spcPct val="0"/>
        </a:spcAft>
        <a:defRPr sz="2400" b="1">
          <a:solidFill>
            <a:srgbClr val="0E4896"/>
          </a:solidFill>
          <a:latin typeface="Century Gothic" panose="020B0502020202020204" pitchFamily="34" charset="0"/>
        </a:defRPr>
      </a:lvl3pPr>
      <a:lvl4pPr algn="l" rtl="0" fontAlgn="base">
        <a:spcBef>
          <a:spcPct val="0"/>
        </a:spcBef>
        <a:spcAft>
          <a:spcPct val="0"/>
        </a:spcAft>
        <a:defRPr sz="2400" b="1">
          <a:solidFill>
            <a:srgbClr val="0E4896"/>
          </a:solidFill>
          <a:latin typeface="Century Gothic" panose="020B0502020202020204" pitchFamily="34" charset="0"/>
        </a:defRPr>
      </a:lvl4pPr>
      <a:lvl5pPr algn="l" rtl="0" fontAlgn="base">
        <a:spcBef>
          <a:spcPct val="0"/>
        </a:spcBef>
        <a:spcAft>
          <a:spcPct val="0"/>
        </a:spcAft>
        <a:defRPr sz="2400" b="1">
          <a:solidFill>
            <a:srgbClr val="0E4896"/>
          </a:solidFill>
          <a:latin typeface="Century Gothic" panose="020B0502020202020204" pitchFamily="34" charset="0"/>
        </a:defRPr>
      </a:lvl5pPr>
      <a:lvl6pPr marL="457200" algn="l" rtl="0" fontAlgn="base">
        <a:spcBef>
          <a:spcPct val="0"/>
        </a:spcBef>
        <a:spcAft>
          <a:spcPct val="0"/>
        </a:spcAft>
        <a:defRPr sz="2400" b="1">
          <a:solidFill>
            <a:srgbClr val="0E4896"/>
          </a:solidFill>
          <a:latin typeface="Century Gothic" panose="020B0502020202020204" pitchFamily="34" charset="0"/>
        </a:defRPr>
      </a:lvl6pPr>
      <a:lvl7pPr marL="914400" algn="l" rtl="0" fontAlgn="base">
        <a:spcBef>
          <a:spcPct val="0"/>
        </a:spcBef>
        <a:spcAft>
          <a:spcPct val="0"/>
        </a:spcAft>
        <a:defRPr sz="2400" b="1">
          <a:solidFill>
            <a:srgbClr val="0E4896"/>
          </a:solidFill>
          <a:latin typeface="Century Gothic" panose="020B0502020202020204" pitchFamily="34" charset="0"/>
        </a:defRPr>
      </a:lvl7pPr>
      <a:lvl8pPr marL="1371600" algn="l" rtl="0" fontAlgn="base">
        <a:spcBef>
          <a:spcPct val="0"/>
        </a:spcBef>
        <a:spcAft>
          <a:spcPct val="0"/>
        </a:spcAft>
        <a:defRPr sz="2400" b="1">
          <a:solidFill>
            <a:srgbClr val="0E4896"/>
          </a:solidFill>
          <a:latin typeface="Century Gothic" panose="020B0502020202020204" pitchFamily="34" charset="0"/>
        </a:defRPr>
      </a:lvl8pPr>
      <a:lvl9pPr marL="1828800" algn="l" rtl="0" fontAlgn="base">
        <a:spcBef>
          <a:spcPct val="0"/>
        </a:spcBef>
        <a:spcAft>
          <a:spcPct val="0"/>
        </a:spcAft>
        <a:defRPr sz="2400" b="1">
          <a:solidFill>
            <a:srgbClr val="0E4896"/>
          </a:solidFill>
          <a:latin typeface="Century Gothic" panose="020B0502020202020204" pitchFamily="34" charset="0"/>
        </a:defRPr>
      </a:lvl9pPr>
    </p:titleStyle>
    <p:bodyStyle>
      <a:lvl1pPr marL="342900" indent="-342900" algn="l" rtl="0" fontAlgn="base">
        <a:spcBef>
          <a:spcPct val="20000"/>
        </a:spcBef>
        <a:spcAft>
          <a:spcPct val="0"/>
        </a:spcAft>
        <a:buClr>
          <a:srgbClr val="A2AFE6"/>
        </a:buClr>
        <a:buChar char="•"/>
        <a:defRPr sz="2400" b="1" i="1" kern="1200">
          <a:solidFill>
            <a:srgbClr val="FFCC66"/>
          </a:solidFill>
          <a:latin typeface="+mn-lt"/>
          <a:ea typeface="+mn-ea"/>
          <a:cs typeface="+mn-cs"/>
        </a:defRPr>
      </a:lvl1pPr>
      <a:lvl2pPr marL="742950" indent="-285750" algn="l" rtl="0" fontAlgn="base">
        <a:spcBef>
          <a:spcPct val="20000"/>
        </a:spcBef>
        <a:spcAft>
          <a:spcPct val="0"/>
        </a:spcAft>
        <a:buChar char="–"/>
        <a:defRPr sz="2400" b="1" i="1" kern="1200">
          <a:solidFill>
            <a:srgbClr val="FFCC66"/>
          </a:solidFill>
          <a:latin typeface="+mn-lt"/>
          <a:ea typeface="+mn-ea"/>
          <a:cs typeface="+mn-cs"/>
        </a:defRPr>
      </a:lvl2pPr>
      <a:lvl3pPr marL="1143000" indent="-228600" algn="l" rtl="0" fontAlgn="base">
        <a:spcBef>
          <a:spcPct val="20000"/>
        </a:spcBef>
        <a:spcAft>
          <a:spcPct val="0"/>
        </a:spcAft>
        <a:buChar char="•"/>
        <a:defRPr sz="2400" b="1" i="1" kern="1200">
          <a:solidFill>
            <a:srgbClr val="FFCC66"/>
          </a:solidFill>
          <a:latin typeface="+mn-lt"/>
          <a:ea typeface="+mn-ea"/>
          <a:cs typeface="+mn-cs"/>
        </a:defRPr>
      </a:lvl3pPr>
      <a:lvl4pPr marL="1600200" indent="-228600" algn="l" rtl="0" fontAlgn="base">
        <a:spcBef>
          <a:spcPct val="20000"/>
        </a:spcBef>
        <a:spcAft>
          <a:spcPct val="0"/>
        </a:spcAft>
        <a:buChar char="–"/>
        <a:defRPr sz="2400" b="1" i="1" kern="1200">
          <a:solidFill>
            <a:srgbClr val="FFCC66"/>
          </a:solidFill>
          <a:latin typeface="+mn-lt"/>
          <a:ea typeface="+mn-ea"/>
          <a:cs typeface="+mn-cs"/>
        </a:defRPr>
      </a:lvl4pPr>
      <a:lvl5pPr marL="2057400" indent="-228600" algn="l" rtl="0" fontAlgn="base">
        <a:spcBef>
          <a:spcPct val="20000"/>
        </a:spcBef>
        <a:spcAft>
          <a:spcPct val="0"/>
        </a:spcAft>
        <a:buChar char="»"/>
        <a:defRPr sz="2400" b="1" i="1" kern="1200">
          <a:solidFill>
            <a:srgbClr val="FFCC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ltLang="en-US" dirty="0"/>
              <a:t>Your Name, RCC, RRS</a:t>
            </a:r>
          </a:p>
        </p:txBody>
      </p:sp>
      <p:sp>
        <p:nvSpPr>
          <p:cNvPr id="18434" name="Rectangle 2"/>
          <p:cNvSpPr>
            <a:spLocks noGrp="1" noChangeArrowheads="1"/>
          </p:cNvSpPr>
          <p:nvPr>
            <p:ph type="title"/>
          </p:nvPr>
        </p:nvSpPr>
        <p:spPr>
          <a:xfrm>
            <a:off x="50800" y="228600"/>
            <a:ext cx="86360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Residential Remodeling Specialist PresentationBuilder™</a:t>
            </a:r>
          </a:p>
        </p:txBody>
      </p:sp>
      <p:sp>
        <p:nvSpPr>
          <p:cNvPr id="18435" name="Rectangle 3"/>
          <p:cNvSpPr>
            <a:spLocks noGrp="1" noChangeArrowheads="1"/>
          </p:cNvSpPr>
          <p:nvPr>
            <p:ph type="body" idx="1"/>
          </p:nvPr>
        </p:nvSpPr>
        <p:spPr>
          <a:xfrm>
            <a:off x="2590800" y="914400"/>
            <a:ext cx="5791200" cy="5334000"/>
          </a:xfrm>
        </p:spPr>
        <p:txBody>
          <a:bodyPr/>
          <a:lstStyle/>
          <a:p>
            <a:pPr>
              <a:lnSpc>
                <a:spcPct val="150000"/>
              </a:lnSpc>
              <a:spcBef>
                <a:spcPts val="600"/>
              </a:spcBef>
              <a:buFontTx/>
              <a:buNone/>
            </a:pPr>
            <a:r>
              <a:rPr lang="en-US" altLang="en-US" sz="2000" dirty="0">
                <a:latin typeface="Lato" panose="020F0502020204030203" pitchFamily="34" charset="0"/>
                <a:ea typeface="Lato" panose="020F0502020204030203" pitchFamily="34" charset="0"/>
                <a:cs typeface="Lato" panose="020F0502020204030203" pitchFamily="34" charset="0"/>
              </a:rPr>
              <a:t>	</a:t>
            </a:r>
            <a:r>
              <a:rPr lang="en-US" altLang="en-US" sz="1600" dirty="0">
                <a:latin typeface="Lato" panose="020F0502020204030203" pitchFamily="34" charset="0"/>
                <a:ea typeface="Lato" panose="020F0502020204030203" pitchFamily="34" charset="0"/>
                <a:cs typeface="Lato" panose="020F0502020204030203" pitchFamily="34" charset="0"/>
              </a:rPr>
              <a:t>The following slides are designed for your use in presentations made to your clients as they consider and plan their home improvement. Some are appropriate for an initial introduction of your expertise, highlighting some of the services and benefits you can provide. Others can be used to educate the buyers to help them enjoy a successful home improvement experience. The content here can also be easily adapted for use in your marketing as well. All of the slides can serve to help establish you as an expert in the area of remodeling and overall home improvement, set you apart from your competition, and enhance your sales success. </a:t>
            </a:r>
            <a:endParaRPr lang="en-US" altLang="en-US" sz="2000"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person, person&#10;&#10;Description automatically generated">
            <a:extLst>
              <a:ext uri="{FF2B5EF4-FFF2-40B4-BE49-F238E27FC236}">
                <a16:creationId xmlns:a16="http://schemas.microsoft.com/office/drawing/2014/main" id="{1AD9CBD3-AADC-45B1-ADAE-F2E0429152A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3972" y="1752600"/>
            <a:ext cx="1761514" cy="4495800"/>
          </a:xfrm>
          <a:prstGeom prst="rect">
            <a:avLst/>
          </a:prstGeom>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2590800" y="1295400"/>
            <a:ext cx="6172200" cy="4953000"/>
          </a:xfrm>
        </p:spPr>
        <p:txBody>
          <a:bodyPr/>
          <a:lstStyle/>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  Kitchen</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  Bathrooms</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  Flooring</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  Basement </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  Attic</a:t>
            </a:r>
          </a:p>
          <a:p>
            <a:pPr marL="457200" indent="-457200">
              <a:spcBef>
                <a:spcPts val="1200"/>
              </a:spcBef>
              <a:buFont typeface="+mj-lt"/>
              <a:buAutoNum type="arabicPeriod" startAt="10"/>
            </a:pPr>
            <a:r>
              <a:rPr lang="en-US" dirty="0">
                <a:latin typeface="Lato" panose="020F0502020204030203" pitchFamily="34" charset="0"/>
                <a:ea typeface="Lato" panose="020F0502020204030203" pitchFamily="34" charset="0"/>
                <a:cs typeface="Lato" panose="020F0502020204030203" pitchFamily="34" charset="0"/>
              </a:rPr>
              <a:t>  Garage</a:t>
            </a:r>
          </a:p>
        </p:txBody>
      </p:sp>
      <p:pic>
        <p:nvPicPr>
          <p:cNvPr id="3" name="Picture 2" descr="A kitchen with white cabinets&#10;&#10;Description automatically generated with medium confidence">
            <a:extLst>
              <a:ext uri="{FF2B5EF4-FFF2-40B4-BE49-F238E27FC236}">
                <a16:creationId xmlns:a16="http://schemas.microsoft.com/office/drawing/2014/main" id="{919FE680-2C2A-4F68-9600-72362E77873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1" y="1524000"/>
            <a:ext cx="1777998" cy="4724781"/>
          </a:xfrm>
          <a:prstGeom prst="rect">
            <a:avLst/>
          </a:prstGeom>
        </p:spPr>
      </p:pic>
    </p:spTree>
    <p:extLst>
      <p:ext uri="{BB962C8B-B14F-4D97-AF65-F5344CB8AC3E}">
        <p14:creationId xmlns:p14="http://schemas.microsoft.com/office/powerpoint/2010/main" val="1081440190"/>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Planning Your Home Remodeling </a:t>
            </a:r>
          </a:p>
        </p:txBody>
      </p:sp>
      <p:sp>
        <p:nvSpPr>
          <p:cNvPr id="4099" name="Rectangle 3"/>
          <p:cNvSpPr>
            <a:spLocks noGrp="1" noChangeArrowheads="1"/>
          </p:cNvSpPr>
          <p:nvPr>
            <p:ph type="body" idx="1"/>
          </p:nvPr>
        </p:nvSpPr>
        <p:spPr>
          <a:xfrm>
            <a:off x="2590800" y="1295400"/>
            <a:ext cx="6172200" cy="49530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Pre-Remodeling Home Inspection</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Explore financial options to fund remodeling </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Begin to develop Scope of Work (SOW)</a:t>
            </a:r>
            <a:endParaRPr lang="en-US" sz="2000" dirty="0">
              <a:latin typeface="Lato" panose="020F0502020204030203" pitchFamily="34" charset="0"/>
              <a:ea typeface="Lato" panose="020F0502020204030203" pitchFamily="34" charset="0"/>
              <a:cs typeface="Lato" panose="020F0502020204030203" pitchFamily="34" charset="0"/>
            </a:endParaRP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Determine “Must Do’s”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Identify “Should Do’s”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Explore “Like to Do’s”</a:t>
            </a:r>
          </a:p>
        </p:txBody>
      </p:sp>
      <p:pic>
        <p:nvPicPr>
          <p:cNvPr id="3" name="Picture 2">
            <a:extLst>
              <a:ext uri="{FF2B5EF4-FFF2-40B4-BE49-F238E27FC236}">
                <a16:creationId xmlns:a16="http://schemas.microsoft.com/office/drawing/2014/main" id="{C668681B-AFC1-4B74-AF9C-206EF218F69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2803" y="1752600"/>
            <a:ext cx="1803400" cy="4419600"/>
          </a:xfrm>
          <a:prstGeom prst="rect">
            <a:avLst/>
          </a:prstGeom>
        </p:spPr>
      </p:pic>
    </p:spTree>
    <p:extLst>
      <p:ext uri="{BB962C8B-B14F-4D97-AF65-F5344CB8AC3E}">
        <p14:creationId xmlns:p14="http://schemas.microsoft.com/office/powerpoint/2010/main" val="92092709"/>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099">
                                            <p:txEl>
                                              <p:pRg st="3" end="3"/>
                                            </p:txEl>
                                          </p:spTgt>
                                        </p:tgtEl>
                                        <p:attrNameLst>
                                          <p:attrName>style.visibility</p:attrName>
                                        </p:attrNameLst>
                                      </p:cBhvr>
                                      <p:to>
                                        <p:strVal val="visible"/>
                                      </p:to>
                                    </p:set>
                                    <p:anim calcmode="lin" valueType="num">
                                      <p:cBhvr additive="base">
                                        <p:cTn id="23"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099">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 calcmode="lin" valueType="num">
                                      <p:cBhvr additive="base">
                                        <p:cTn id="27"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099">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4099">
                                            <p:txEl>
                                              <p:pRg st="5" end="5"/>
                                            </p:txEl>
                                          </p:spTgt>
                                        </p:tgtEl>
                                        <p:attrNameLst>
                                          <p:attrName>style.visibility</p:attrName>
                                        </p:attrNameLst>
                                      </p:cBhvr>
                                      <p:to>
                                        <p:strVal val="visible"/>
                                      </p:to>
                                    </p:set>
                                    <p:anim calcmode="lin" valueType="num">
                                      <p:cBhvr additive="base">
                                        <p:cTn id="31"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Planning Your Home Remodeling </a:t>
            </a:r>
          </a:p>
        </p:txBody>
      </p:sp>
      <p:sp>
        <p:nvSpPr>
          <p:cNvPr id="4099" name="Rectangle 3"/>
          <p:cNvSpPr>
            <a:spLocks noGrp="1" noChangeArrowheads="1"/>
          </p:cNvSpPr>
          <p:nvPr>
            <p:ph type="body" idx="1"/>
          </p:nvPr>
        </p:nvSpPr>
        <p:spPr>
          <a:xfrm>
            <a:off x="2590800" y="1295400"/>
            <a:ext cx="6172200" cy="4953000"/>
          </a:xfrm>
        </p:spPr>
        <p:txBody>
          <a:bodyPr/>
          <a:lstStyle/>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Take photos and video of home for contractors and suppliers</a:t>
            </a:r>
          </a:p>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Collect design ideas, photos, visit model homes and websites</a:t>
            </a:r>
          </a:p>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Take measurements of rooms, walls, cabinets, etc.</a:t>
            </a:r>
          </a:p>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Hire Architect / Engineer</a:t>
            </a:r>
          </a:p>
          <a:p>
            <a:pPr marL="457200" indent="-457200">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Create floor plan and virtual walk-through</a:t>
            </a:r>
          </a:p>
          <a:p>
            <a:pPr marL="457200" indent="-457200">
              <a:buFont typeface="+mj-lt"/>
              <a:buAutoNum type="arabicPeriod" startAt="4"/>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dog, indoor&#10;&#10;Description automatically generated">
            <a:extLst>
              <a:ext uri="{FF2B5EF4-FFF2-40B4-BE49-F238E27FC236}">
                <a16:creationId xmlns:a16="http://schemas.microsoft.com/office/drawing/2014/main" id="{8C777350-4542-4C11-9FE2-1857F19572B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6498" y="1752600"/>
            <a:ext cx="1793154" cy="4385164"/>
          </a:xfrm>
          <a:prstGeom prst="rect">
            <a:avLst/>
          </a:prstGeom>
        </p:spPr>
      </p:pic>
    </p:spTree>
    <p:extLst>
      <p:ext uri="{BB962C8B-B14F-4D97-AF65-F5344CB8AC3E}">
        <p14:creationId xmlns:p14="http://schemas.microsoft.com/office/powerpoint/2010/main" val="3507826941"/>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Planning Your Home Remodeling </a:t>
            </a:r>
          </a:p>
        </p:txBody>
      </p:sp>
      <p:sp>
        <p:nvSpPr>
          <p:cNvPr id="4099" name="Rectangle 3"/>
          <p:cNvSpPr>
            <a:spLocks noGrp="1" noChangeArrowheads="1"/>
          </p:cNvSpPr>
          <p:nvPr>
            <p:ph type="body" idx="1"/>
          </p:nvPr>
        </p:nvSpPr>
        <p:spPr>
          <a:xfrm>
            <a:off x="2590800" y="1295400"/>
            <a:ext cx="6172200" cy="4953000"/>
          </a:xfrm>
        </p:spPr>
        <p:txBody>
          <a:bodyPr/>
          <a:lstStyle/>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Hire design service, augmented reality imaging</a:t>
            </a:r>
          </a:p>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Lay out furniture on plans or with tape on floor</a:t>
            </a:r>
          </a:p>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Develop preliminary drawings and specifications</a:t>
            </a:r>
          </a:p>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Compile preliminary cost estimates</a:t>
            </a:r>
          </a:p>
          <a:p>
            <a:pPr marL="0" indent="0">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8" name="Picture 7" descr="Chart, diagram, surface chart&#10;&#10;Description automatically generated">
            <a:extLst>
              <a:ext uri="{FF2B5EF4-FFF2-40B4-BE49-F238E27FC236}">
                <a16:creationId xmlns:a16="http://schemas.microsoft.com/office/drawing/2014/main" id="{02827283-99EC-41D6-BDA2-D70C6EFF4D7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3784" y="1653209"/>
            <a:ext cx="1760959" cy="4562061"/>
          </a:xfrm>
          <a:prstGeom prst="rect">
            <a:avLst/>
          </a:prstGeom>
        </p:spPr>
      </p:pic>
    </p:spTree>
    <p:extLst>
      <p:ext uri="{BB962C8B-B14F-4D97-AF65-F5344CB8AC3E}">
        <p14:creationId xmlns:p14="http://schemas.microsoft.com/office/powerpoint/2010/main" val="749486078"/>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What Kind of Contractor Do You Need?</a:t>
            </a:r>
          </a:p>
        </p:txBody>
      </p:sp>
      <p:sp>
        <p:nvSpPr>
          <p:cNvPr id="4099" name="Rectangle 3"/>
          <p:cNvSpPr>
            <a:spLocks noGrp="1" noChangeArrowheads="1"/>
          </p:cNvSpPr>
          <p:nvPr>
            <p:ph type="body" idx="1"/>
          </p:nvPr>
        </p:nvSpPr>
        <p:spPr>
          <a:xfrm>
            <a:off x="2590800" y="1066800"/>
            <a:ext cx="5943600" cy="51816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Handyman / Pickup Truck Contractors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Service Contractors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Specialty / Trade Contractors</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Carpentry / Electrical / Plumbing / HVAC / Technology</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Kitchen &amp; Bath / Flooring / Tile &amp; Marble</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Windows &amp; Doors / Siding / Roofing / Overhead Doors</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Painting / Wallpaper / Drywall / Insulation</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Concrete / Masonry / Excavating / Landscaping</a:t>
            </a:r>
          </a:p>
          <a:p>
            <a:pPr marL="914400" lvl="1" indent="-457200">
              <a:spcBef>
                <a:spcPts val="1200"/>
              </a:spcBef>
              <a:buFont typeface="+mj-lt"/>
              <a:buAutoNum type="alphaLcPeriod"/>
            </a:pPr>
            <a:r>
              <a:rPr lang="en-US" sz="1800" dirty="0">
                <a:latin typeface="Lato" panose="020F0502020204030203" pitchFamily="34" charset="0"/>
                <a:ea typeface="Lato" panose="020F0502020204030203" pitchFamily="34" charset="0"/>
                <a:cs typeface="Lato" panose="020F0502020204030203" pitchFamily="34" charset="0"/>
              </a:rPr>
              <a:t>Architect / Engineer / Surveyor / Designer</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person, yellow, person, outdoor&#10;&#10;Description automatically generated">
            <a:extLst>
              <a:ext uri="{FF2B5EF4-FFF2-40B4-BE49-F238E27FC236}">
                <a16:creationId xmlns:a16="http://schemas.microsoft.com/office/drawing/2014/main" id="{D06C82AB-7103-48D5-8D49-655F346C166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1328" y="1772478"/>
            <a:ext cx="1783878" cy="4343400"/>
          </a:xfrm>
          <a:prstGeom prst="rect">
            <a:avLst/>
          </a:prstGeom>
        </p:spPr>
      </p:pic>
    </p:spTree>
    <p:extLst>
      <p:ext uri="{BB962C8B-B14F-4D97-AF65-F5344CB8AC3E}">
        <p14:creationId xmlns:p14="http://schemas.microsoft.com/office/powerpoint/2010/main" val="2567949344"/>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4099">
                                            <p:txEl>
                                              <p:pRg st="7" end="7"/>
                                            </p:txEl>
                                          </p:spTgt>
                                        </p:tgtEl>
                                        <p:attrNameLst>
                                          <p:attrName>style.visibility</p:attrName>
                                        </p:attrNameLst>
                                      </p:cBhvr>
                                      <p:to>
                                        <p:strVal val="visible"/>
                                      </p:to>
                                    </p:set>
                                    <p:anim calcmode="lin" valueType="num">
                                      <p:cBhvr additive="base">
                                        <p:cTn id="49" dur="500" fill="hold"/>
                                        <p:tgtEl>
                                          <p:spTgt spid="4099">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409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4099">
                                            <p:txEl>
                                              <p:pRg st="8" end="8"/>
                                            </p:txEl>
                                          </p:spTgt>
                                        </p:tgtEl>
                                        <p:attrNameLst>
                                          <p:attrName>style.visibility</p:attrName>
                                        </p:attrNameLst>
                                      </p:cBhvr>
                                      <p:to>
                                        <p:strVal val="visible"/>
                                      </p:to>
                                    </p:set>
                                    <p:anim calcmode="lin" valueType="num">
                                      <p:cBhvr additive="base">
                                        <p:cTn id="55" dur="500" fill="hold"/>
                                        <p:tgtEl>
                                          <p:spTgt spid="4099">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409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What Kind of Contractor Do You Need?</a:t>
            </a:r>
          </a:p>
        </p:txBody>
      </p:sp>
      <p:sp>
        <p:nvSpPr>
          <p:cNvPr id="4099" name="Rectangle 3"/>
          <p:cNvSpPr>
            <a:spLocks noGrp="1" noChangeArrowheads="1"/>
          </p:cNvSpPr>
          <p:nvPr>
            <p:ph type="body" idx="1"/>
          </p:nvPr>
        </p:nvSpPr>
        <p:spPr>
          <a:xfrm>
            <a:off x="2590800" y="1295400"/>
            <a:ext cx="5943600" cy="4953000"/>
          </a:xfrm>
        </p:spPr>
        <p:txBody>
          <a:bodyPr/>
          <a:lstStyle/>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Minor Remodeling Contractors</a:t>
            </a:r>
          </a:p>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Major Remodeling Contractors</a:t>
            </a:r>
          </a:p>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Design-Build Contractors</a:t>
            </a:r>
          </a:p>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Disaster Restoration Contractors</a:t>
            </a:r>
          </a:p>
          <a:p>
            <a:pPr marL="457200" indent="-457200">
              <a:lnSpc>
                <a:spcPct val="150000"/>
              </a:lnSpc>
              <a:spcBef>
                <a:spcPts val="1200"/>
              </a:spcBef>
              <a:buFont typeface="+mj-lt"/>
              <a:buAutoNum type="arabicPeriod" startAt="4"/>
            </a:pPr>
            <a:r>
              <a:rPr lang="en-US" dirty="0">
                <a:latin typeface="Lato" panose="020F0502020204030203" pitchFamily="34" charset="0"/>
                <a:ea typeface="Lato" panose="020F0502020204030203" pitchFamily="34" charset="0"/>
                <a:cs typeface="Lato" panose="020F0502020204030203" pitchFamily="34" charset="0"/>
              </a:rPr>
              <a:t>Historical Restoration Contractors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A picture containing person, uniform, blue, posing&#10;&#10;Description automatically generated">
            <a:extLst>
              <a:ext uri="{FF2B5EF4-FFF2-40B4-BE49-F238E27FC236}">
                <a16:creationId xmlns:a16="http://schemas.microsoft.com/office/drawing/2014/main" id="{41001FA7-3015-4358-995C-4860096DCC5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8044" y="1752599"/>
            <a:ext cx="1773836" cy="4458325"/>
          </a:xfrm>
          <a:prstGeom prst="rect">
            <a:avLst/>
          </a:prstGeom>
        </p:spPr>
      </p:pic>
    </p:spTree>
    <p:extLst>
      <p:ext uri="{BB962C8B-B14F-4D97-AF65-F5344CB8AC3E}">
        <p14:creationId xmlns:p14="http://schemas.microsoft.com/office/powerpoint/2010/main" val="2109468455"/>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Financial Options for Remodeling</a:t>
            </a:r>
          </a:p>
        </p:txBody>
      </p:sp>
      <p:sp>
        <p:nvSpPr>
          <p:cNvPr id="4099" name="Rectangle 3"/>
          <p:cNvSpPr>
            <a:spLocks noGrp="1" noChangeArrowheads="1"/>
          </p:cNvSpPr>
          <p:nvPr>
            <p:ph type="body" idx="1"/>
          </p:nvPr>
        </p:nvSpPr>
        <p:spPr>
          <a:xfrm>
            <a:off x="2590800" y="1295400"/>
            <a:ext cx="5943600" cy="4953000"/>
          </a:xfrm>
        </p:spPr>
        <p:txBody>
          <a:bodyPr/>
          <a:lstStyle/>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Personal savings</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Credit cards</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Personal unsecured loan</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Refinance current mortgage</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Home equity loan / line of credit</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FHA 203k Renovation Loan</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003B2CF8-D285-4C58-8311-F2A1735A1AC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1356" y="1676400"/>
            <a:ext cx="1803400" cy="4495800"/>
          </a:xfrm>
          <a:prstGeom prst="rect">
            <a:avLst/>
          </a:prstGeom>
        </p:spPr>
      </p:pic>
    </p:spTree>
    <p:extLst>
      <p:ext uri="{BB962C8B-B14F-4D97-AF65-F5344CB8AC3E}">
        <p14:creationId xmlns:p14="http://schemas.microsoft.com/office/powerpoint/2010/main" val="2930981248"/>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Financial Options for Remodeling</a:t>
            </a:r>
          </a:p>
        </p:txBody>
      </p:sp>
      <p:sp>
        <p:nvSpPr>
          <p:cNvPr id="4099" name="Rectangle 3"/>
          <p:cNvSpPr>
            <a:spLocks noGrp="1" noChangeArrowheads="1"/>
          </p:cNvSpPr>
          <p:nvPr>
            <p:ph type="body" idx="1"/>
          </p:nvPr>
        </p:nvSpPr>
        <p:spPr>
          <a:xfrm>
            <a:off x="2590800" y="1295400"/>
            <a:ext cx="5943600" cy="4953000"/>
          </a:xfrm>
        </p:spPr>
        <p:txBody>
          <a:bodyPr/>
          <a:lstStyle/>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Fannie Mae </a:t>
            </a:r>
            <a:r>
              <a:rPr lang="en-US" dirty="0" err="1">
                <a:latin typeface="Lato" panose="020F0502020204030203" pitchFamily="34" charset="0"/>
                <a:ea typeface="Lato" panose="020F0502020204030203" pitchFamily="34" charset="0"/>
                <a:cs typeface="Lato" panose="020F0502020204030203" pitchFamily="34" charset="0"/>
              </a:rPr>
              <a:t>HomeStyle</a:t>
            </a:r>
            <a:r>
              <a:rPr lang="en-US" dirty="0">
                <a:latin typeface="Lato" panose="020F0502020204030203" pitchFamily="34" charset="0"/>
                <a:ea typeface="Lato" panose="020F0502020204030203" pitchFamily="34" charset="0"/>
                <a:cs typeface="Lato" panose="020F0502020204030203" pitchFamily="34" charset="0"/>
              </a:rPr>
              <a:t> Loan</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Freddie Mac </a:t>
            </a:r>
            <a:r>
              <a:rPr lang="en-US" dirty="0" err="1">
                <a:latin typeface="Lato" panose="020F0502020204030203" pitchFamily="34" charset="0"/>
                <a:ea typeface="Lato" panose="020F0502020204030203" pitchFamily="34" charset="0"/>
                <a:cs typeface="Lato" panose="020F0502020204030203" pitchFamily="34" charset="0"/>
              </a:rPr>
              <a:t>CHOICERenovation</a:t>
            </a: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VA Renovation Loan</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USDA Rural Home Renovation Loan</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Renovation Home Equity loan</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FHA Title 1 Home Improvement Loan</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Text, letter&#10;&#10;Description automatically generated">
            <a:extLst>
              <a:ext uri="{FF2B5EF4-FFF2-40B4-BE49-F238E27FC236}">
                <a16:creationId xmlns:a16="http://schemas.microsoft.com/office/drawing/2014/main" id="{F1A553BE-BCB0-4E06-BE97-C85354A497C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9749" y="1719468"/>
            <a:ext cx="1765921" cy="4419600"/>
          </a:xfrm>
          <a:prstGeom prst="rect">
            <a:avLst/>
          </a:prstGeom>
        </p:spPr>
      </p:pic>
    </p:spTree>
    <p:extLst>
      <p:ext uri="{BB962C8B-B14F-4D97-AF65-F5344CB8AC3E}">
        <p14:creationId xmlns:p14="http://schemas.microsoft.com/office/powerpoint/2010/main" val="3281311498"/>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Locating Qualified Contractors</a:t>
            </a:r>
          </a:p>
        </p:txBody>
      </p:sp>
      <p:sp>
        <p:nvSpPr>
          <p:cNvPr id="4099" name="Rectangle 3"/>
          <p:cNvSpPr>
            <a:spLocks noGrp="1" noChangeArrowheads="1"/>
          </p:cNvSpPr>
          <p:nvPr>
            <p:ph type="body" idx="1"/>
          </p:nvPr>
        </p:nvSpPr>
        <p:spPr>
          <a:xfrm>
            <a:off x="2590800" y="1295400"/>
            <a:ext cx="5943600" cy="49530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Online contractor rating &amp; referral networks </a:t>
            </a:r>
            <a:r>
              <a:rPr lang="en-US" sz="1800" dirty="0">
                <a:latin typeface="Lato" panose="020F0502020204030203" pitchFamily="34" charset="0"/>
                <a:ea typeface="Lato" panose="020F0502020204030203" pitchFamily="34" charset="0"/>
                <a:cs typeface="Lato" panose="020F0502020204030203" pitchFamily="34" charset="0"/>
              </a:rPr>
              <a:t>(Search “Hire a contractor”)</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Local Building Dept. licensed contractors, permits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Referrals from your broker or other agents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Referrals from neighbors and friends, neighborhood forums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National and Local Home Builders Associations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Text, whiteboard&#10;&#10;Description automatically generated">
            <a:extLst>
              <a:ext uri="{FF2B5EF4-FFF2-40B4-BE49-F238E27FC236}">
                <a16:creationId xmlns:a16="http://schemas.microsoft.com/office/drawing/2014/main" id="{0F45494C-90B4-4EC3-86A0-E4B67DA6F21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2339" y="1676400"/>
            <a:ext cx="1762539" cy="4495800"/>
          </a:xfrm>
          <a:prstGeom prst="rect">
            <a:avLst/>
          </a:prstGeom>
        </p:spPr>
      </p:pic>
    </p:spTree>
    <p:extLst>
      <p:ext uri="{BB962C8B-B14F-4D97-AF65-F5344CB8AC3E}">
        <p14:creationId xmlns:p14="http://schemas.microsoft.com/office/powerpoint/2010/main" val="3367301028"/>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Locating Qualified Contractors</a:t>
            </a:r>
          </a:p>
        </p:txBody>
      </p:sp>
      <p:sp>
        <p:nvSpPr>
          <p:cNvPr id="4099" name="Rectangle 3"/>
          <p:cNvSpPr>
            <a:spLocks noGrp="1" noChangeArrowheads="1"/>
          </p:cNvSpPr>
          <p:nvPr>
            <p:ph type="body" idx="1"/>
          </p:nvPr>
        </p:nvSpPr>
        <p:spPr>
          <a:xfrm>
            <a:off x="2590800" y="1447800"/>
            <a:ext cx="5943600" cy="4800600"/>
          </a:xfrm>
        </p:spPr>
        <p:txBody>
          <a:bodyPr/>
          <a:lstStyle/>
          <a:p>
            <a:pPr marL="457200" indent="-457200">
              <a:spcBef>
                <a:spcPts val="1200"/>
              </a:spcBef>
              <a:buFont typeface="+mj-lt"/>
              <a:buAutoNum type="arabicPeriod" startAt="6"/>
            </a:pPr>
            <a:r>
              <a:rPr lang="en-US" dirty="0">
                <a:latin typeface="Lato" panose="020F0502020204030203" pitchFamily="34" charset="0"/>
                <a:ea typeface="Lato" panose="020F0502020204030203" pitchFamily="34" charset="0"/>
                <a:cs typeface="Lato" panose="020F0502020204030203" pitchFamily="34" charset="0"/>
              </a:rPr>
              <a:t>National Association of the Remodeling Industry</a:t>
            </a:r>
          </a:p>
          <a:p>
            <a:pPr marL="457200" indent="-457200">
              <a:spcBef>
                <a:spcPts val="1200"/>
              </a:spcBef>
              <a:buFont typeface="+mj-lt"/>
              <a:buAutoNum type="arabicPeriod" startAt="6"/>
            </a:pPr>
            <a:r>
              <a:rPr lang="en-US" dirty="0">
                <a:latin typeface="Lato" panose="020F0502020204030203" pitchFamily="34" charset="0"/>
                <a:ea typeface="Lato" panose="020F0502020204030203" pitchFamily="34" charset="0"/>
                <a:cs typeface="Lato" panose="020F0502020204030203" pitchFamily="34" charset="0"/>
              </a:rPr>
              <a:t>Referrals from lumber yards and home improvement centers</a:t>
            </a:r>
          </a:p>
          <a:p>
            <a:pPr marL="457200" indent="-457200">
              <a:spcBef>
                <a:spcPts val="1200"/>
              </a:spcBef>
              <a:buFont typeface="+mj-lt"/>
              <a:buAutoNum type="arabicPeriod" startAt="6"/>
            </a:pPr>
            <a:r>
              <a:rPr lang="en-US" dirty="0">
                <a:latin typeface="Lato" panose="020F0502020204030203" pitchFamily="34" charset="0"/>
                <a:ea typeface="Lato" panose="020F0502020204030203" pitchFamily="34" charset="0"/>
                <a:cs typeface="Lato" panose="020F0502020204030203" pitchFamily="34" charset="0"/>
              </a:rPr>
              <a:t>Local projects / contractor signage</a:t>
            </a:r>
          </a:p>
          <a:p>
            <a:pPr marL="457200" indent="-457200">
              <a:spcBef>
                <a:spcPts val="1200"/>
              </a:spcBef>
              <a:buFont typeface="+mj-lt"/>
              <a:buAutoNum type="arabicPeriod" startAt="6"/>
            </a:pPr>
            <a:r>
              <a:rPr lang="en-US" dirty="0">
                <a:latin typeface="Lato" panose="020F0502020204030203" pitchFamily="34" charset="0"/>
                <a:ea typeface="Lato" panose="020F0502020204030203" pitchFamily="34" charset="0"/>
                <a:cs typeface="Lato" panose="020F0502020204030203" pitchFamily="34" charset="0"/>
              </a:rPr>
              <a:t>Apply the “Magical Power of Donuts”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8" name="Picture 7" descr="A person holding a plate of donuts&#10;&#10;Description automatically generated with medium confidence">
            <a:extLst>
              <a:ext uri="{FF2B5EF4-FFF2-40B4-BE49-F238E27FC236}">
                <a16:creationId xmlns:a16="http://schemas.microsoft.com/office/drawing/2014/main" id="{053A8807-EF3A-49AB-B477-D9EBF6D330F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8252" y="1798983"/>
            <a:ext cx="1749948" cy="4343664"/>
          </a:xfrm>
          <a:prstGeom prst="rect">
            <a:avLst/>
          </a:prstGeom>
        </p:spPr>
      </p:pic>
      <p:pic>
        <p:nvPicPr>
          <p:cNvPr id="6" name="Picture 5" descr="Text, whiteboard&#10;&#10;Description automatically generated">
            <a:extLst>
              <a:ext uri="{FF2B5EF4-FFF2-40B4-BE49-F238E27FC236}">
                <a16:creationId xmlns:a16="http://schemas.microsoft.com/office/drawing/2014/main" id="{13B04986-ABDA-4AA4-87D8-E04A093FA57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62339" y="1676400"/>
            <a:ext cx="1762539" cy="4495800"/>
          </a:xfrm>
          <a:prstGeom prst="rect">
            <a:avLst/>
          </a:prstGeom>
        </p:spPr>
      </p:pic>
    </p:spTree>
    <p:extLst>
      <p:ext uri="{BB962C8B-B14F-4D97-AF65-F5344CB8AC3E}">
        <p14:creationId xmlns:p14="http://schemas.microsoft.com/office/powerpoint/2010/main" val="3393599566"/>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I Can Help You as a Residential Remodeling Specialist</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a:t>
            </a:r>
          </a:p>
        </p:txBody>
      </p:sp>
      <p:sp>
        <p:nvSpPr>
          <p:cNvPr id="4099" name="Rectangle 3"/>
          <p:cNvSpPr>
            <a:spLocks noGrp="1" noChangeArrowheads="1"/>
          </p:cNvSpPr>
          <p:nvPr>
            <p:ph type="body" idx="1"/>
          </p:nvPr>
        </p:nvSpPr>
        <p:spPr>
          <a:xfrm>
            <a:off x="2590800" y="1143000"/>
            <a:ext cx="6172200" cy="51054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Planning, preparation and home improvement guidance</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Locating properties for purchase / evaluating improvements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Design ideas and designer referrals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Cost estimating, budgeting guidance</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Remodeling Value Analysis (RVA)</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Introducing home improvement finance options</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Mortgage and renovation lender referrals</a:t>
            </a:r>
          </a:p>
          <a:p>
            <a:pPr marL="0" indent="0">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text, working&#10;&#10;Description automatically generated">
            <a:extLst>
              <a:ext uri="{FF2B5EF4-FFF2-40B4-BE49-F238E27FC236}">
                <a16:creationId xmlns:a16="http://schemas.microsoft.com/office/drawing/2014/main" id="{025CE4C6-6D8A-4EAB-9768-5DEAFA77F67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74447" y="1714500"/>
            <a:ext cx="1736034" cy="4533900"/>
          </a:xfrm>
          <a:prstGeom prst="rect">
            <a:avLst/>
          </a:prstGeom>
        </p:spPr>
      </p:pic>
    </p:spTree>
    <p:extLst>
      <p:ext uri="{BB962C8B-B14F-4D97-AF65-F5344CB8AC3E}">
        <p14:creationId xmlns:p14="http://schemas.microsoft.com/office/powerpoint/2010/main" val="3122782474"/>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Compiling Preliminary Cost Estimates</a:t>
            </a:r>
          </a:p>
        </p:txBody>
      </p:sp>
      <p:sp>
        <p:nvSpPr>
          <p:cNvPr id="4099" name="Rectangle 3"/>
          <p:cNvSpPr>
            <a:spLocks noGrp="1" noChangeArrowheads="1"/>
          </p:cNvSpPr>
          <p:nvPr>
            <p:ph type="body" idx="1"/>
          </p:nvPr>
        </p:nvSpPr>
        <p:spPr>
          <a:xfrm>
            <a:off x="2590800" y="914400"/>
            <a:ext cx="5943600" cy="5334000"/>
          </a:xfrm>
        </p:spPr>
        <p:txBody>
          <a:bodyPr/>
          <a:lstStyle/>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Utilize online estimators and apps</a:t>
            </a:r>
          </a:p>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Visit home improvement stores and websites</a:t>
            </a:r>
          </a:p>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Secure Contractor preliminary estimates for labor and materials</a:t>
            </a:r>
          </a:p>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Estimate indirect costs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Demolition, rubbish removal, street cleaning, </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Fencing, security, jobsite cameras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Permits, variances, architectural review fees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Design and engineering fees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Utility upgrades, excavating, drainage, landscaping</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Equipment rental, portable toilet</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Insurance, legal, accounting fees</a:t>
            </a:r>
          </a:p>
          <a:p>
            <a:pPr marL="914400" lvl="1" indent="-457200">
              <a:spcBef>
                <a:spcPts val="600"/>
              </a:spcBef>
              <a:buFont typeface="+mj-lt"/>
              <a:buAutoNum type="alphaLcParenR"/>
            </a:pPr>
            <a:r>
              <a:rPr lang="en-US" sz="1600" dirty="0">
                <a:latin typeface="Lato" panose="020F0502020204030203" pitchFamily="34" charset="0"/>
                <a:ea typeface="Lato" panose="020F0502020204030203" pitchFamily="34" charset="0"/>
                <a:cs typeface="Lato" panose="020F0502020204030203" pitchFamily="34" charset="0"/>
              </a:rPr>
              <a:t>Contingency amount</a:t>
            </a:r>
          </a:p>
          <a:p>
            <a:pPr marL="457200" indent="-457200">
              <a:spcBef>
                <a:spcPts val="6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Compile preliminary cost estimates</a:t>
            </a:r>
          </a:p>
          <a:p>
            <a:pPr marL="0" indent="0">
              <a:spcBef>
                <a:spcPts val="1200"/>
              </a:spcBef>
              <a:spcAft>
                <a:spcPts val="0"/>
              </a:spcAft>
              <a:buNone/>
            </a:pPr>
            <a:endParaRPr lang="en-US" sz="2000" dirty="0"/>
          </a:p>
        </p:txBody>
      </p:sp>
      <p:pic>
        <p:nvPicPr>
          <p:cNvPr id="6" name="Picture 5">
            <a:extLst>
              <a:ext uri="{FF2B5EF4-FFF2-40B4-BE49-F238E27FC236}">
                <a16:creationId xmlns:a16="http://schemas.microsoft.com/office/drawing/2014/main" id="{1BF91AD7-90CE-4E74-9F03-2EBCFF3CB24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7220" y="1780831"/>
            <a:ext cx="1792356" cy="4467570"/>
          </a:xfrm>
          <a:prstGeom prst="rect">
            <a:avLst/>
          </a:prstGeom>
        </p:spPr>
      </p:pic>
    </p:spTree>
    <p:extLst>
      <p:ext uri="{BB962C8B-B14F-4D97-AF65-F5344CB8AC3E}">
        <p14:creationId xmlns:p14="http://schemas.microsoft.com/office/powerpoint/2010/main" val="3766073765"/>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4099">
                                            <p:txEl>
                                              <p:pRg st="7" end="7"/>
                                            </p:txEl>
                                          </p:spTgt>
                                        </p:tgtEl>
                                        <p:attrNameLst>
                                          <p:attrName>style.visibility</p:attrName>
                                        </p:attrNameLst>
                                      </p:cBhvr>
                                      <p:to>
                                        <p:strVal val="visible"/>
                                      </p:to>
                                    </p:set>
                                    <p:anim calcmode="lin" valueType="num">
                                      <p:cBhvr additive="base">
                                        <p:cTn id="49" dur="500" fill="hold"/>
                                        <p:tgtEl>
                                          <p:spTgt spid="4099">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409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4099">
                                            <p:txEl>
                                              <p:pRg st="8" end="8"/>
                                            </p:txEl>
                                          </p:spTgt>
                                        </p:tgtEl>
                                        <p:attrNameLst>
                                          <p:attrName>style.visibility</p:attrName>
                                        </p:attrNameLst>
                                      </p:cBhvr>
                                      <p:to>
                                        <p:strVal val="visible"/>
                                      </p:to>
                                    </p:set>
                                    <p:anim calcmode="lin" valueType="num">
                                      <p:cBhvr additive="base">
                                        <p:cTn id="55" dur="500" fill="hold"/>
                                        <p:tgtEl>
                                          <p:spTgt spid="4099">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4099">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4099">
                                            <p:txEl>
                                              <p:pRg st="9" end="9"/>
                                            </p:txEl>
                                          </p:spTgt>
                                        </p:tgtEl>
                                        <p:attrNameLst>
                                          <p:attrName>style.visibility</p:attrName>
                                        </p:attrNameLst>
                                      </p:cBhvr>
                                      <p:to>
                                        <p:strVal val="visible"/>
                                      </p:to>
                                    </p:set>
                                    <p:anim calcmode="lin" valueType="num">
                                      <p:cBhvr additive="base">
                                        <p:cTn id="61" dur="500" fill="hold"/>
                                        <p:tgtEl>
                                          <p:spTgt spid="4099">
                                            <p:txEl>
                                              <p:pRg st="9" end="9"/>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4099">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4099">
                                            <p:txEl>
                                              <p:pRg st="10" end="10"/>
                                            </p:txEl>
                                          </p:spTgt>
                                        </p:tgtEl>
                                        <p:attrNameLst>
                                          <p:attrName>style.visibility</p:attrName>
                                        </p:attrNameLst>
                                      </p:cBhvr>
                                      <p:to>
                                        <p:strVal val="visible"/>
                                      </p:to>
                                    </p:set>
                                    <p:anim calcmode="lin" valueType="num">
                                      <p:cBhvr additive="base">
                                        <p:cTn id="67" dur="500" fill="hold"/>
                                        <p:tgtEl>
                                          <p:spTgt spid="4099">
                                            <p:txEl>
                                              <p:pRg st="10" end="1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4099">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4099">
                                            <p:txEl>
                                              <p:pRg st="11" end="11"/>
                                            </p:txEl>
                                          </p:spTgt>
                                        </p:tgtEl>
                                        <p:attrNameLst>
                                          <p:attrName>style.visibility</p:attrName>
                                        </p:attrNameLst>
                                      </p:cBhvr>
                                      <p:to>
                                        <p:strVal val="visible"/>
                                      </p:to>
                                    </p:set>
                                    <p:anim calcmode="lin" valueType="num">
                                      <p:cBhvr additive="base">
                                        <p:cTn id="73" dur="500" fill="hold"/>
                                        <p:tgtEl>
                                          <p:spTgt spid="4099">
                                            <p:txEl>
                                              <p:pRg st="11" end="11"/>
                                            </p:tx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4099">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4099">
                                            <p:txEl>
                                              <p:pRg st="12" end="12"/>
                                            </p:txEl>
                                          </p:spTgt>
                                        </p:tgtEl>
                                        <p:attrNameLst>
                                          <p:attrName>style.visibility</p:attrName>
                                        </p:attrNameLst>
                                      </p:cBhvr>
                                      <p:to>
                                        <p:strVal val="visible"/>
                                      </p:to>
                                    </p:set>
                                    <p:anim calcmode="lin" valueType="num">
                                      <p:cBhvr additive="base">
                                        <p:cTn id="79" dur="500" fill="hold"/>
                                        <p:tgtEl>
                                          <p:spTgt spid="4099">
                                            <p:txEl>
                                              <p:pRg st="12" end="12"/>
                                            </p:txEl>
                                          </p:spTgt>
                                        </p:tgtEl>
                                        <p:attrNameLst>
                                          <p:attrName>ppt_x</p:attrName>
                                        </p:attrNameLst>
                                      </p:cBhvr>
                                      <p:tavLst>
                                        <p:tav tm="0">
                                          <p:val>
                                            <p:strVal val="1+#ppt_w/2"/>
                                          </p:val>
                                        </p:tav>
                                        <p:tav tm="100000">
                                          <p:val>
                                            <p:strVal val="#ppt_x"/>
                                          </p:val>
                                        </p:tav>
                                      </p:tavLst>
                                    </p:anim>
                                    <p:anim calcmode="lin" valueType="num">
                                      <p:cBhvr additive="base">
                                        <p:cTn id="80" dur="500" fill="hold"/>
                                        <p:tgtEl>
                                          <p:spTgt spid="4099">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Should You Manage the Project Yourself?</a:t>
            </a:r>
          </a:p>
        </p:txBody>
      </p:sp>
      <p:sp>
        <p:nvSpPr>
          <p:cNvPr id="4099" name="Rectangle 3"/>
          <p:cNvSpPr>
            <a:spLocks noGrp="1" noChangeArrowheads="1"/>
          </p:cNvSpPr>
          <p:nvPr>
            <p:ph type="body" idx="1"/>
          </p:nvPr>
        </p:nvSpPr>
        <p:spPr>
          <a:xfrm>
            <a:off x="2590800" y="990600"/>
            <a:ext cx="5943600" cy="5257800"/>
          </a:xfrm>
        </p:spPr>
        <p:txBody>
          <a:bodyPr/>
          <a:lstStyle/>
          <a:p>
            <a:pPr marL="457200" indent="-457200">
              <a:spcBef>
                <a:spcPts val="1200"/>
              </a:spcBef>
              <a:buFont typeface="+mj-lt"/>
              <a:buAutoNum type="arabicPeriod"/>
            </a:pPr>
            <a:r>
              <a:rPr lang="en-US" dirty="0"/>
              <a:t>Scope of work</a:t>
            </a:r>
          </a:p>
          <a:p>
            <a:pPr marL="457200" indent="-457200">
              <a:spcBef>
                <a:spcPts val="1200"/>
              </a:spcBef>
              <a:buFont typeface="+mj-lt"/>
              <a:buAutoNum type="arabicPeriod"/>
            </a:pPr>
            <a:r>
              <a:rPr lang="en-US" dirty="0"/>
              <a:t>Complexity – trades involved</a:t>
            </a:r>
          </a:p>
          <a:p>
            <a:pPr marL="457200" indent="-457200">
              <a:spcBef>
                <a:spcPts val="1200"/>
              </a:spcBef>
              <a:buFont typeface="+mj-lt"/>
              <a:buAutoNum type="arabicPeriod"/>
            </a:pPr>
            <a:r>
              <a:rPr lang="en-US" dirty="0"/>
              <a:t>Your experience</a:t>
            </a:r>
          </a:p>
          <a:p>
            <a:pPr marL="457200" indent="-457200">
              <a:spcBef>
                <a:spcPts val="1200"/>
              </a:spcBef>
              <a:buFont typeface="+mj-lt"/>
              <a:buAutoNum type="arabicPeriod"/>
            </a:pPr>
            <a:r>
              <a:rPr lang="en-US" dirty="0"/>
              <a:t>Your availability</a:t>
            </a:r>
          </a:p>
          <a:p>
            <a:pPr marL="457200" indent="-457200">
              <a:spcBef>
                <a:spcPts val="1200"/>
              </a:spcBef>
              <a:buFont typeface="+mj-lt"/>
              <a:buAutoNum type="arabicPeriod"/>
            </a:pPr>
            <a:r>
              <a:rPr lang="en-US" dirty="0"/>
              <a:t>Lender requirements</a:t>
            </a:r>
          </a:p>
          <a:p>
            <a:pPr marL="457200" indent="-457200">
              <a:spcBef>
                <a:spcPts val="1200"/>
              </a:spcBef>
              <a:buFont typeface="+mj-lt"/>
              <a:buAutoNum type="arabicPeriod"/>
            </a:pPr>
            <a:r>
              <a:rPr lang="en-US" dirty="0"/>
              <a:t>Project financial management</a:t>
            </a:r>
          </a:p>
          <a:p>
            <a:pPr marL="457200" indent="-457200">
              <a:spcBef>
                <a:spcPts val="1200"/>
              </a:spcBef>
              <a:buFont typeface="+mj-lt"/>
              <a:buAutoNum type="arabicPeriod"/>
            </a:pPr>
            <a:r>
              <a:rPr lang="en-US" dirty="0"/>
              <a:t>Hiring, scheduling and project management</a:t>
            </a:r>
          </a:p>
          <a:p>
            <a:pPr marL="457200" indent="-457200">
              <a:spcBef>
                <a:spcPts val="1200"/>
              </a:spcBef>
              <a:buFont typeface="+mj-lt"/>
              <a:buAutoNum type="arabicPeriod"/>
            </a:pPr>
            <a:r>
              <a:rPr lang="en-US" dirty="0"/>
              <a:t>Risks and liabilities</a:t>
            </a:r>
          </a:p>
          <a:p>
            <a:pPr marL="457200" indent="-457200">
              <a:spcBef>
                <a:spcPts val="1200"/>
              </a:spcBef>
              <a:buFont typeface="+mj-lt"/>
              <a:buAutoNum type="arabicPeriod"/>
            </a:pPr>
            <a:r>
              <a:rPr lang="en-US" dirty="0"/>
              <a:t>Will you save money?</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4" name="Picture 3" descr="A picture containing text, container&#10;&#10;Description automatically generated">
            <a:extLst>
              <a:ext uri="{FF2B5EF4-FFF2-40B4-BE49-F238E27FC236}">
                <a16:creationId xmlns:a16="http://schemas.microsoft.com/office/drawing/2014/main" id="{D6AF35D3-08FA-4DAF-AA84-0DFECBD4888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5232" y="1668905"/>
            <a:ext cx="1803398" cy="4572000"/>
          </a:xfrm>
          <a:prstGeom prst="rect">
            <a:avLst/>
          </a:prstGeom>
        </p:spPr>
      </p:pic>
    </p:spTree>
    <p:extLst>
      <p:ext uri="{BB962C8B-B14F-4D97-AF65-F5344CB8AC3E}">
        <p14:creationId xmlns:p14="http://schemas.microsoft.com/office/powerpoint/2010/main" val="2378513541"/>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4099">
                                            <p:txEl>
                                              <p:pRg st="7" end="7"/>
                                            </p:txEl>
                                          </p:spTgt>
                                        </p:tgtEl>
                                        <p:attrNameLst>
                                          <p:attrName>style.visibility</p:attrName>
                                        </p:attrNameLst>
                                      </p:cBhvr>
                                      <p:to>
                                        <p:strVal val="visible"/>
                                      </p:to>
                                    </p:set>
                                    <p:anim calcmode="lin" valueType="num">
                                      <p:cBhvr additive="base">
                                        <p:cTn id="49" dur="500" fill="hold"/>
                                        <p:tgtEl>
                                          <p:spTgt spid="4099">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409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4099">
                                            <p:txEl>
                                              <p:pRg st="8" end="8"/>
                                            </p:txEl>
                                          </p:spTgt>
                                        </p:tgtEl>
                                        <p:attrNameLst>
                                          <p:attrName>style.visibility</p:attrName>
                                        </p:attrNameLst>
                                      </p:cBhvr>
                                      <p:to>
                                        <p:strVal val="visible"/>
                                      </p:to>
                                    </p:set>
                                    <p:anim calcmode="lin" valueType="num">
                                      <p:cBhvr additive="base">
                                        <p:cTn id="55" dur="500" fill="hold"/>
                                        <p:tgtEl>
                                          <p:spTgt spid="4099">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409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Preparing for Your Pre-Bid Contractor Meeting</a:t>
            </a:r>
          </a:p>
        </p:txBody>
      </p:sp>
      <p:sp>
        <p:nvSpPr>
          <p:cNvPr id="4099" name="Rectangle 3"/>
          <p:cNvSpPr>
            <a:spLocks noGrp="1" noChangeArrowheads="1"/>
          </p:cNvSpPr>
          <p:nvPr>
            <p:ph type="body" idx="1"/>
          </p:nvPr>
        </p:nvSpPr>
        <p:spPr>
          <a:xfrm>
            <a:off x="2590800" y="990600"/>
            <a:ext cx="5943600" cy="5257800"/>
          </a:xfrm>
        </p:spPr>
        <p:txBody>
          <a:bodyPr/>
          <a:lstStyle/>
          <a:p>
            <a:pPr marL="457200" indent="-457200">
              <a:lnSpc>
                <a:spcPct val="100000"/>
              </a:lnSpc>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Be prepared to provide contractor(s) as much detail as possible:</a:t>
            </a:r>
            <a:endParaRPr lang="en-US" sz="2000" dirty="0">
              <a:latin typeface="Lato" panose="020F0502020204030203" pitchFamily="34" charset="0"/>
              <a:ea typeface="Lato" panose="020F0502020204030203" pitchFamily="34" charset="0"/>
              <a:cs typeface="Lato" panose="020F0502020204030203" pitchFamily="34" charset="0"/>
            </a:endParaRP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Scope of Work</a:t>
            </a: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Specifications including product information, colors, finishes</a:t>
            </a: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Floor plans and drawings</a:t>
            </a: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Interior design details, renderings, photos</a:t>
            </a:r>
          </a:p>
          <a:p>
            <a:pPr marL="914400" lvl="1" indent="-457200">
              <a:lnSpc>
                <a:spcPct val="100000"/>
              </a:lnSpc>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Home inspection documents and links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Diagram, engineering drawing&#10;&#10;Description automatically generated">
            <a:extLst>
              <a:ext uri="{FF2B5EF4-FFF2-40B4-BE49-F238E27FC236}">
                <a16:creationId xmlns:a16="http://schemas.microsoft.com/office/drawing/2014/main" id="{F8B6C1FB-E647-4AB3-B67B-F162B9FAEBE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350" y="1543878"/>
            <a:ext cx="1759227" cy="4704522"/>
          </a:xfrm>
          <a:prstGeom prst="rect">
            <a:avLst/>
          </a:prstGeom>
        </p:spPr>
      </p:pic>
    </p:spTree>
    <p:extLst>
      <p:ext uri="{BB962C8B-B14F-4D97-AF65-F5344CB8AC3E}">
        <p14:creationId xmlns:p14="http://schemas.microsoft.com/office/powerpoint/2010/main" val="2927110491"/>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14" presetClass="entr" presetSubtype="1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randombar(horizontal)">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Preparing for Your Pre-Bid Contractor Meeting</a:t>
            </a:r>
          </a:p>
        </p:txBody>
      </p:sp>
      <p:sp>
        <p:nvSpPr>
          <p:cNvPr id="4099" name="Rectangle 3"/>
          <p:cNvSpPr>
            <a:spLocks noGrp="1" noChangeArrowheads="1"/>
          </p:cNvSpPr>
          <p:nvPr>
            <p:ph type="body" idx="1"/>
          </p:nvPr>
        </p:nvSpPr>
        <p:spPr>
          <a:xfrm>
            <a:off x="2590800" y="990600"/>
            <a:ext cx="5943600" cy="5257800"/>
          </a:xfrm>
        </p:spPr>
        <p:txBody>
          <a:bodyPr/>
          <a:lstStyle/>
          <a:p>
            <a:pPr marL="457200" indent="-457200">
              <a:lnSpc>
                <a:spcPct val="100000"/>
              </a:lnSpc>
              <a:buFont typeface="+mj-lt"/>
              <a:buAutoNum type="arabicPeriod" startAt="2"/>
            </a:pPr>
            <a:r>
              <a:rPr lang="en-US" dirty="0">
                <a:latin typeface="Lato" panose="020F0502020204030203" pitchFamily="34" charset="0"/>
                <a:ea typeface="Lato" panose="020F0502020204030203" pitchFamily="34" charset="0"/>
                <a:cs typeface="Lato" panose="020F0502020204030203" pitchFamily="34" charset="0"/>
              </a:rPr>
              <a:t>Have a list of questions for contractor </a:t>
            </a:r>
            <a:r>
              <a:rPr lang="en-US" sz="1600" dirty="0">
                <a:latin typeface="Lato" panose="020F0502020204030203" pitchFamily="34" charset="0"/>
                <a:ea typeface="Lato" panose="020F0502020204030203" pitchFamily="34" charset="0"/>
                <a:cs typeface="Lato" panose="020F0502020204030203" pitchFamily="34" charset="0"/>
              </a:rPr>
              <a:t>(take written notes)</a:t>
            </a:r>
            <a:endParaRPr lang="en-US" dirty="0">
              <a:latin typeface="Lato" panose="020F0502020204030203" pitchFamily="34" charset="0"/>
              <a:ea typeface="Lato" panose="020F0502020204030203" pitchFamily="34" charset="0"/>
              <a:cs typeface="Lato" panose="020F0502020204030203" pitchFamily="34" charset="0"/>
            </a:endParaRP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Construction and design questions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History, experience, licensing, insurance, bonding</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Describe management, communication systems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Commitments to job safety and cleanliness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Portfolio of work, photos, videos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Testimonials and references (and call them!!)</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Sample contract for review, insurance requirements</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How selections and changes are handled</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Payment expectations (draw schedule)</a:t>
            </a:r>
          </a:p>
          <a:p>
            <a:pPr marL="914400" lvl="1" indent="-457200">
              <a:spcBef>
                <a:spcPts val="1200"/>
              </a:spcBef>
              <a:buFont typeface="+mj-lt"/>
              <a:buAutoNum type="alphaLcPeriod"/>
            </a:pPr>
            <a:r>
              <a:rPr lang="en-US" sz="1600" dirty="0">
                <a:latin typeface="Lato" panose="020F0502020204030203" pitchFamily="34" charset="0"/>
                <a:ea typeface="Lato" panose="020F0502020204030203" pitchFamily="34" charset="0"/>
                <a:cs typeface="Lato" panose="020F0502020204030203" pitchFamily="34" charset="0"/>
              </a:rPr>
              <a:t>Estimated time frame: planning, start date, completion</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2" name="Picture 1">
            <a:extLst>
              <a:ext uri="{FF2B5EF4-FFF2-40B4-BE49-F238E27FC236}">
                <a16:creationId xmlns:a16="http://schemas.microsoft.com/office/drawing/2014/main" id="{0A0E68E8-57BB-48B4-A7D5-38B0A69FF77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688" y="1444485"/>
            <a:ext cx="1744373" cy="4761210"/>
          </a:xfrm>
          <a:prstGeom prst="rect">
            <a:avLst/>
          </a:prstGeom>
        </p:spPr>
      </p:pic>
    </p:spTree>
    <p:extLst>
      <p:ext uri="{BB962C8B-B14F-4D97-AF65-F5344CB8AC3E}">
        <p14:creationId xmlns:p14="http://schemas.microsoft.com/office/powerpoint/2010/main" val="1322055354"/>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4099">
                                            <p:txEl>
                                              <p:pRg st="7" end="7"/>
                                            </p:txEl>
                                          </p:spTgt>
                                        </p:tgtEl>
                                        <p:attrNameLst>
                                          <p:attrName>style.visibility</p:attrName>
                                        </p:attrNameLst>
                                      </p:cBhvr>
                                      <p:to>
                                        <p:strVal val="visible"/>
                                      </p:to>
                                    </p:set>
                                    <p:anim calcmode="lin" valueType="num">
                                      <p:cBhvr additive="base">
                                        <p:cTn id="49" dur="500" fill="hold"/>
                                        <p:tgtEl>
                                          <p:spTgt spid="4099">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409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4099">
                                            <p:txEl>
                                              <p:pRg st="8" end="8"/>
                                            </p:txEl>
                                          </p:spTgt>
                                        </p:tgtEl>
                                        <p:attrNameLst>
                                          <p:attrName>style.visibility</p:attrName>
                                        </p:attrNameLst>
                                      </p:cBhvr>
                                      <p:to>
                                        <p:strVal val="visible"/>
                                      </p:to>
                                    </p:set>
                                    <p:anim calcmode="lin" valueType="num">
                                      <p:cBhvr additive="base">
                                        <p:cTn id="55" dur="500" fill="hold"/>
                                        <p:tgtEl>
                                          <p:spTgt spid="4099">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4099">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4099">
                                            <p:txEl>
                                              <p:pRg st="9" end="9"/>
                                            </p:txEl>
                                          </p:spTgt>
                                        </p:tgtEl>
                                        <p:attrNameLst>
                                          <p:attrName>style.visibility</p:attrName>
                                        </p:attrNameLst>
                                      </p:cBhvr>
                                      <p:to>
                                        <p:strVal val="visible"/>
                                      </p:to>
                                    </p:set>
                                    <p:anim calcmode="lin" valueType="num">
                                      <p:cBhvr additive="base">
                                        <p:cTn id="61" dur="500" fill="hold"/>
                                        <p:tgtEl>
                                          <p:spTgt spid="4099">
                                            <p:txEl>
                                              <p:pRg st="9" end="9"/>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4099">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4099">
                                            <p:txEl>
                                              <p:pRg st="10" end="10"/>
                                            </p:txEl>
                                          </p:spTgt>
                                        </p:tgtEl>
                                        <p:attrNameLst>
                                          <p:attrName>style.visibility</p:attrName>
                                        </p:attrNameLst>
                                      </p:cBhvr>
                                      <p:to>
                                        <p:strVal val="visible"/>
                                      </p:to>
                                    </p:set>
                                    <p:anim calcmode="lin" valueType="num">
                                      <p:cBhvr additive="base">
                                        <p:cTn id="67" dur="500" fill="hold"/>
                                        <p:tgtEl>
                                          <p:spTgt spid="4099">
                                            <p:txEl>
                                              <p:pRg st="10" end="1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4099">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mn-lt"/>
                <a:cs typeface="Times New Roman" panose="02020603050405020304" pitchFamily="18" charset="0"/>
              </a:rPr>
              <a:t>Surviving Your Remodeling Project</a:t>
            </a:r>
          </a:p>
        </p:txBody>
      </p:sp>
      <p:sp>
        <p:nvSpPr>
          <p:cNvPr id="4099" name="Rectangle 3"/>
          <p:cNvSpPr>
            <a:spLocks noGrp="1" noChangeArrowheads="1"/>
          </p:cNvSpPr>
          <p:nvPr>
            <p:ph type="body" idx="1"/>
          </p:nvPr>
        </p:nvSpPr>
        <p:spPr>
          <a:xfrm>
            <a:off x="2590800" y="1219200"/>
            <a:ext cx="5943600" cy="5029200"/>
          </a:xfrm>
        </p:spPr>
        <p:txBody>
          <a:bodyPr/>
          <a:lstStyle/>
          <a:p>
            <a:pPr marL="457200" indent="-457200">
              <a:spcBef>
                <a:spcPts val="1800"/>
              </a:spcBef>
              <a:buFont typeface="+mj-lt"/>
              <a:buAutoNum type="arabicPeriod"/>
            </a:pPr>
            <a:r>
              <a:rPr lang="en-US" altLang="en-US" dirty="0">
                <a:latin typeface="Lato" panose="020F0502020204030203" pitchFamily="34" charset="0"/>
                <a:ea typeface="Lato" panose="020F0502020204030203" pitchFamily="34" charset="0"/>
                <a:cs typeface="Lato" panose="020F0502020204030203" pitchFamily="34" charset="0"/>
              </a:rPr>
              <a:t>It’s going to take longer than you like</a:t>
            </a:r>
          </a:p>
          <a:p>
            <a:pPr marL="457200" indent="-457200">
              <a:spcBef>
                <a:spcPts val="1800"/>
              </a:spcBef>
              <a:buFont typeface="+mj-lt"/>
              <a:buAutoNum type="arabicPeriod"/>
            </a:pPr>
            <a:r>
              <a:rPr lang="en-US" altLang="en-US" dirty="0">
                <a:latin typeface="Lato" panose="020F0502020204030203" pitchFamily="34" charset="0"/>
                <a:ea typeface="Lato" panose="020F0502020204030203" pitchFamily="34" charset="0"/>
                <a:cs typeface="Lato" panose="020F0502020204030203" pitchFamily="34" charset="0"/>
              </a:rPr>
              <a:t>Factor contingency into the budget</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Expect things to go wrong</a:t>
            </a:r>
            <a:endParaRPr lang="en-US" altLang="en-US" dirty="0">
              <a:latin typeface="Lato" panose="020F0502020204030203" pitchFamily="34" charset="0"/>
              <a:ea typeface="Lato" panose="020F0502020204030203" pitchFamily="34" charset="0"/>
              <a:cs typeface="Lato" panose="020F0502020204030203" pitchFamily="34" charset="0"/>
            </a:endParaRPr>
          </a:p>
          <a:p>
            <a:pPr marL="457200" marR="0" indent="-457200">
              <a:spcBef>
                <a:spcPts val="1800"/>
              </a:spcBef>
              <a:spcAft>
                <a:spcPts val="0"/>
              </a:spcAft>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Somehow, life must go on</a:t>
            </a:r>
          </a:p>
          <a:p>
            <a:pPr marL="457200" marR="0" indent="-457200">
              <a:spcBef>
                <a:spcPts val="1800"/>
              </a:spcBef>
              <a:spcAft>
                <a:spcPts val="0"/>
              </a:spcAft>
              <a:buFont typeface="+mj-lt"/>
              <a:buAutoNum type="arabicPeriod"/>
            </a:pPr>
            <a:r>
              <a:rPr lang="en-US" altLang="en-US" dirty="0">
                <a:latin typeface="Lato" panose="020F0502020204030203" pitchFamily="34" charset="0"/>
                <a:ea typeface="Lato" panose="020F0502020204030203" pitchFamily="34" charset="0"/>
                <a:cs typeface="Lato" panose="020F0502020204030203" pitchFamily="34" charset="0"/>
              </a:rPr>
              <a:t>Have a family meeting</a:t>
            </a:r>
          </a:p>
          <a:p>
            <a:pPr marL="457200" marR="0" indent="-457200">
              <a:spcBef>
                <a:spcPts val="1800"/>
              </a:spcBef>
              <a:spcAft>
                <a:spcPts val="0"/>
              </a:spcAft>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Prepare for family including children &amp; pets</a:t>
            </a:r>
          </a:p>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2" name="Picture 1">
            <a:extLst>
              <a:ext uri="{FF2B5EF4-FFF2-40B4-BE49-F238E27FC236}">
                <a16:creationId xmlns:a16="http://schemas.microsoft.com/office/drawing/2014/main" id="{BDE04157-FF36-4CCE-A146-81DBD385869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400" y="1779856"/>
            <a:ext cx="1785730" cy="4468544"/>
          </a:xfrm>
          <a:prstGeom prst="rect">
            <a:avLst/>
          </a:prstGeom>
        </p:spPr>
      </p:pic>
    </p:spTree>
    <p:extLst>
      <p:ext uri="{BB962C8B-B14F-4D97-AF65-F5344CB8AC3E}">
        <p14:creationId xmlns:p14="http://schemas.microsoft.com/office/powerpoint/2010/main" val="1665358677"/>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Your Remodeling Project</a:t>
            </a:r>
          </a:p>
        </p:txBody>
      </p:sp>
      <p:sp>
        <p:nvSpPr>
          <p:cNvPr id="4099" name="Rectangle 3"/>
          <p:cNvSpPr>
            <a:spLocks noGrp="1" noChangeArrowheads="1"/>
          </p:cNvSpPr>
          <p:nvPr>
            <p:ph type="body" idx="1"/>
          </p:nvPr>
        </p:nvSpPr>
        <p:spPr>
          <a:xfrm>
            <a:off x="2590800" y="1219200"/>
            <a:ext cx="5943600" cy="5029200"/>
          </a:xfrm>
        </p:spPr>
        <p:txBody>
          <a:bodyPr/>
          <a:lstStyle/>
          <a:p>
            <a:pPr marL="457200" indent="-457200">
              <a:spcBef>
                <a:spcPts val="1800"/>
              </a:spcBef>
              <a:spcAft>
                <a:spcPts val="0"/>
              </a:spcAft>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Make sure you have a first-aid kit</a:t>
            </a:r>
          </a:p>
          <a:p>
            <a:pPr marL="457200" marR="0" indent="-457200">
              <a:spcBef>
                <a:spcPts val="1800"/>
              </a:spcBef>
              <a:spcAft>
                <a:spcPts val="0"/>
              </a:spcAft>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Plan realistic solutions for bathrooms &amp; kitchens out of service</a:t>
            </a:r>
            <a:endParaRPr lang="en-US" altLang="en-US" dirty="0">
              <a:latin typeface="Lato" panose="020F0502020204030203" pitchFamily="34" charset="0"/>
              <a:ea typeface="Lato" panose="020F0502020204030203" pitchFamily="34" charset="0"/>
              <a:cs typeface="Lato" panose="020F0502020204030203" pitchFamily="34" charset="0"/>
            </a:endParaRPr>
          </a:p>
          <a:p>
            <a:pPr marL="457200" marR="0" indent="-457200">
              <a:spcBef>
                <a:spcPts val="1800"/>
              </a:spcBef>
              <a:spcAft>
                <a:spcPts val="0"/>
              </a:spcAft>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Pack away fragile and valuable possessions</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Prepare for the dust! </a:t>
            </a:r>
          </a:p>
          <a:p>
            <a:pPr marL="457200" indent="-457200">
              <a:spcBef>
                <a:spcPts val="1800"/>
              </a:spcBef>
              <a:buFont typeface="+mj-lt"/>
              <a:buAutoNum type="arabicPeriod" startAt="7"/>
            </a:pPr>
            <a:r>
              <a:rPr lang="en-US" dirty="0">
                <a:latin typeface="Lato" panose="020F0502020204030203" pitchFamily="34" charset="0"/>
                <a:ea typeface="Lato" panose="020F0502020204030203" pitchFamily="34" charset="0"/>
                <a:cs typeface="Lato" panose="020F0502020204030203" pitchFamily="34" charset="0"/>
              </a:rPr>
              <a:t>Love your neighbors</a:t>
            </a:r>
          </a:p>
          <a:p>
            <a:pPr marL="0" indent="0">
              <a:spcBef>
                <a:spcPts val="1200"/>
              </a:spcBef>
              <a:buNone/>
            </a:pPr>
            <a:endParaRPr lang="en-US" dirty="0"/>
          </a:p>
          <a:p>
            <a:pPr marL="0" indent="0">
              <a:buNone/>
            </a:pPr>
            <a:endParaRPr lang="en-US" altLang="en-US" dirty="0"/>
          </a:p>
          <a:p>
            <a:pPr marL="0" indent="0">
              <a:buNone/>
            </a:pPr>
            <a:endParaRPr lang="en-US" altLang="en-US" dirty="0"/>
          </a:p>
        </p:txBody>
      </p:sp>
      <p:pic>
        <p:nvPicPr>
          <p:cNvPr id="3" name="Picture 2" descr="A picture containing person&#10;&#10;Description automatically generated">
            <a:extLst>
              <a:ext uri="{FF2B5EF4-FFF2-40B4-BE49-F238E27FC236}">
                <a16:creationId xmlns:a16="http://schemas.microsoft.com/office/drawing/2014/main" id="{FEAF75DE-BDB3-4863-BF19-F58135CA026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074" y="1563975"/>
            <a:ext cx="1752601" cy="4692546"/>
          </a:xfrm>
          <a:prstGeom prst="rect">
            <a:avLst/>
          </a:prstGeom>
        </p:spPr>
      </p:pic>
    </p:spTree>
    <p:extLst>
      <p:ext uri="{BB962C8B-B14F-4D97-AF65-F5344CB8AC3E}">
        <p14:creationId xmlns:p14="http://schemas.microsoft.com/office/powerpoint/2010/main" val="179205160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Your Remodeling Project</a:t>
            </a:r>
          </a:p>
        </p:txBody>
      </p:sp>
      <p:sp>
        <p:nvSpPr>
          <p:cNvPr id="4099" name="Rectangle 3"/>
          <p:cNvSpPr>
            <a:spLocks noGrp="1" noChangeArrowheads="1"/>
          </p:cNvSpPr>
          <p:nvPr>
            <p:ph type="body" idx="1"/>
          </p:nvPr>
        </p:nvSpPr>
        <p:spPr>
          <a:xfrm>
            <a:off x="2590800" y="914400"/>
            <a:ext cx="5943600" cy="5334000"/>
          </a:xfrm>
        </p:spPr>
        <p:txBody>
          <a:bodyPr/>
          <a:lstStyle/>
          <a:p>
            <a:pPr marL="457200" indent="-457200">
              <a:spcBef>
                <a:spcPts val="12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marR="0" indent="-457200">
              <a:spcBef>
                <a:spcPts val="1800"/>
              </a:spcBef>
              <a:spcAft>
                <a:spcPts val="0"/>
              </a:spcAft>
              <a:buFont typeface="+mj-lt"/>
              <a:buAutoNum type="arabicPeriod" startAt="12"/>
            </a:pPr>
            <a:r>
              <a:rPr lang="en-US" dirty="0">
                <a:effectLst/>
                <a:latin typeface="Lato" panose="020F0502020204030203" pitchFamily="34" charset="0"/>
                <a:ea typeface="Lato" panose="020F0502020204030203" pitchFamily="34" charset="0"/>
                <a:cs typeface="Lato" panose="020F0502020204030203" pitchFamily="34" charset="0"/>
              </a:rPr>
              <a:t>Plan some time away from the combat zone</a:t>
            </a:r>
          </a:p>
          <a:p>
            <a:pPr marL="457200" marR="0" indent="-457200">
              <a:spcBef>
                <a:spcPts val="1800"/>
              </a:spcBef>
              <a:spcAft>
                <a:spcPts val="0"/>
              </a:spcAft>
              <a:buFont typeface="+mj-lt"/>
              <a:buAutoNum type="arabicPeriod" startAt="12"/>
            </a:pPr>
            <a:r>
              <a:rPr lang="en-US" dirty="0">
                <a:effectLst/>
                <a:latin typeface="Lato" panose="020F0502020204030203" pitchFamily="34" charset="0"/>
                <a:ea typeface="Lato" panose="020F0502020204030203" pitchFamily="34" charset="0"/>
                <a:cs typeface="Lato" panose="020F0502020204030203" pitchFamily="34" charset="0"/>
              </a:rPr>
              <a:t>Keep things in perspective</a:t>
            </a:r>
          </a:p>
          <a:p>
            <a:pPr marL="457200" marR="0" indent="-457200">
              <a:spcBef>
                <a:spcPts val="1800"/>
              </a:spcBef>
              <a:spcAft>
                <a:spcPts val="0"/>
              </a:spcAft>
              <a:buFont typeface="+mj-lt"/>
              <a:buAutoNum type="arabicPeriod" startAt="12"/>
            </a:pPr>
            <a:r>
              <a:rPr lang="en-US" dirty="0">
                <a:effectLst/>
                <a:latin typeface="Lato" panose="020F0502020204030203" pitchFamily="34" charset="0"/>
                <a:ea typeface="Lato" panose="020F0502020204030203" pitchFamily="34" charset="0"/>
                <a:cs typeface="Lato" panose="020F0502020204030203" pitchFamily="34" charset="0"/>
              </a:rPr>
              <a:t>Demonstrate patience &amp; even more patience</a:t>
            </a:r>
          </a:p>
          <a:p>
            <a:pPr marL="457200" marR="0" indent="-457200">
              <a:spcBef>
                <a:spcPts val="1800"/>
              </a:spcBef>
              <a:spcAft>
                <a:spcPts val="800"/>
              </a:spcAft>
              <a:buFont typeface="+mj-lt"/>
              <a:buAutoNum type="arabicPeriod" startAt="12"/>
            </a:pPr>
            <a:r>
              <a:rPr lang="en-US" dirty="0">
                <a:effectLst/>
                <a:latin typeface="Lato" panose="020F0502020204030203" pitchFamily="34" charset="0"/>
                <a:ea typeface="Lato" panose="020F0502020204030203" pitchFamily="34" charset="0"/>
                <a:cs typeface="Lato" panose="020F0502020204030203" pitchFamily="34" charset="0"/>
              </a:rPr>
              <a:t>It’s going to take longer than you’d like!</a:t>
            </a:r>
          </a:p>
          <a:p>
            <a:pPr marL="457200" indent="-457200">
              <a:spcBef>
                <a:spcPts val="18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startAt="8"/>
            </a:pPr>
            <a:endParaRPr lang="en-US" altLang="en-US"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A picture containing sky, outdoor, water, tree&#10;&#10;Description automatically generated">
            <a:extLst>
              <a:ext uri="{FF2B5EF4-FFF2-40B4-BE49-F238E27FC236}">
                <a16:creationId xmlns:a16="http://schemas.microsoft.com/office/drawing/2014/main" id="{C3597C81-F979-45A6-A87C-B58E44F4584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7221" y="1752600"/>
            <a:ext cx="1801134" cy="4495800"/>
          </a:xfrm>
          <a:prstGeom prst="rect">
            <a:avLst/>
          </a:prstGeom>
        </p:spPr>
      </p:pic>
    </p:spTree>
    <p:extLst>
      <p:ext uri="{BB962C8B-B14F-4D97-AF65-F5344CB8AC3E}">
        <p14:creationId xmlns:p14="http://schemas.microsoft.com/office/powerpoint/2010/main" val="1381536511"/>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 calcmode="lin" valueType="num">
                                      <p:cBhvr additive="base">
                                        <p:cTn id="7"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99">
                                            <p:txEl>
                                              <p:pRg st="2" end="2"/>
                                            </p:txEl>
                                          </p:spTgt>
                                        </p:tgtEl>
                                        <p:attrNameLst>
                                          <p:attrName>style.visibility</p:attrName>
                                        </p:attrNameLst>
                                      </p:cBhvr>
                                      <p:to>
                                        <p:strVal val="visible"/>
                                      </p:to>
                                    </p:set>
                                    <p:anim calcmode="lin" valueType="num">
                                      <p:cBhvr additive="base">
                                        <p:cTn id="13"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099">
                                            <p:txEl>
                                              <p:pRg st="3" end="3"/>
                                            </p:txEl>
                                          </p:spTgt>
                                        </p:tgtEl>
                                        <p:attrNameLst>
                                          <p:attrName>style.visibility</p:attrName>
                                        </p:attrNameLst>
                                      </p:cBhvr>
                                      <p:to>
                                        <p:strVal val="visible"/>
                                      </p:to>
                                    </p:set>
                                    <p:anim calcmode="lin" valueType="num">
                                      <p:cBhvr additive="base">
                                        <p:cTn id="19"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099">
                                            <p:txEl>
                                              <p:pRg st="4" end="4"/>
                                            </p:txEl>
                                          </p:spTgt>
                                        </p:tgtEl>
                                        <p:attrNameLst>
                                          <p:attrName>style.visibility</p:attrName>
                                        </p:attrNameLst>
                                      </p:cBhvr>
                                      <p:to>
                                        <p:strVal val="visible"/>
                                      </p:to>
                                    </p:set>
                                    <p:anim calcmode="lin" valueType="num">
                                      <p:cBhvr additive="base">
                                        <p:cTn id="25"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the Construction Zone</a:t>
            </a:r>
          </a:p>
        </p:txBody>
      </p:sp>
      <p:sp>
        <p:nvSpPr>
          <p:cNvPr id="4099" name="Rectangle 3"/>
          <p:cNvSpPr>
            <a:spLocks noGrp="1" noChangeArrowheads="1"/>
          </p:cNvSpPr>
          <p:nvPr>
            <p:ph type="body" idx="1"/>
          </p:nvPr>
        </p:nvSpPr>
        <p:spPr>
          <a:xfrm>
            <a:off x="2590800" y="914400"/>
            <a:ext cx="5943600" cy="5334000"/>
          </a:xfrm>
        </p:spPr>
        <p:txBody>
          <a:bodyPr/>
          <a:lstStyle/>
          <a:p>
            <a:pPr marL="342900" marR="0" indent="-342900">
              <a:lnSpc>
                <a:spcPct val="107000"/>
              </a:lnSpc>
              <a:spcBef>
                <a:spcPts val="600"/>
              </a:spcBef>
              <a:spcAft>
                <a:spcPts val="800"/>
              </a:spcAft>
              <a:buFont typeface="+mj-lt"/>
              <a:buAutoNum type="arabicPeriod"/>
            </a:pPr>
            <a:r>
              <a:rPr lang="en-US" sz="2000" dirty="0">
                <a:effectLst/>
                <a:latin typeface="Lato" panose="020F0502020204030203" pitchFamily="34" charset="0"/>
                <a:ea typeface="Lato" panose="020F0502020204030203" pitchFamily="34" charset="0"/>
                <a:cs typeface="Lato" panose="020F0502020204030203" pitchFamily="34" charset="0"/>
              </a:rPr>
              <a:t>Who is responsible for controlling dust and cleaning up the messes? </a:t>
            </a:r>
          </a:p>
          <a:p>
            <a:pPr marL="342900" marR="0" indent="-342900">
              <a:lnSpc>
                <a:spcPct val="107000"/>
              </a:lnSpc>
              <a:spcBef>
                <a:spcPts val="600"/>
              </a:spcBef>
              <a:spcAft>
                <a:spcPts val="800"/>
              </a:spcAft>
              <a:buFont typeface="+mj-lt"/>
              <a:buAutoNum type="arabicPeriod"/>
            </a:pPr>
            <a:r>
              <a:rPr lang="en-US" sz="2000" dirty="0">
                <a:effectLst/>
                <a:latin typeface="Lato" panose="020F0502020204030203" pitchFamily="34" charset="0"/>
                <a:ea typeface="Lato" panose="020F0502020204030203" pitchFamily="34" charset="0"/>
                <a:cs typeface="Lato" panose="020F0502020204030203" pitchFamily="34" charset="0"/>
              </a:rPr>
              <a:t>Who’s going to put plastic up on doorways, cover vents? </a:t>
            </a:r>
          </a:p>
          <a:p>
            <a:pPr marL="342900" marR="0" indent="-342900">
              <a:lnSpc>
                <a:spcPct val="107000"/>
              </a:lnSpc>
              <a:spcBef>
                <a:spcPts val="600"/>
              </a:spcBef>
              <a:spcAft>
                <a:spcPts val="800"/>
              </a:spcAft>
              <a:buFont typeface="+mj-lt"/>
              <a:buAutoNum type="arabicPeriod"/>
            </a:pPr>
            <a:r>
              <a:rPr lang="en-US" sz="2000" dirty="0">
                <a:effectLst/>
                <a:latin typeface="Lato" panose="020F0502020204030203" pitchFamily="34" charset="0"/>
                <a:ea typeface="Lato" panose="020F0502020204030203" pitchFamily="34" charset="0"/>
                <a:cs typeface="Lato" panose="020F0502020204030203" pitchFamily="34" charset="0"/>
              </a:rPr>
              <a:t>Who’s going to cover furniture and other valuables?</a:t>
            </a:r>
          </a:p>
          <a:p>
            <a:pPr marL="342900" marR="0" indent="-342900">
              <a:lnSpc>
                <a:spcPct val="107000"/>
              </a:lnSpc>
              <a:spcBef>
                <a:spcPts val="600"/>
              </a:spcBef>
              <a:spcAft>
                <a:spcPts val="800"/>
              </a:spcAft>
              <a:buFont typeface="+mj-lt"/>
              <a:buAutoNum type="arabicPeriod"/>
            </a:pPr>
            <a:r>
              <a:rPr lang="en-US" sz="2000" dirty="0">
                <a:effectLst/>
                <a:latin typeface="Lato" panose="020F0502020204030203" pitchFamily="34" charset="0"/>
                <a:ea typeface="Lato" panose="020F0502020204030203" pitchFamily="34" charset="0"/>
                <a:cs typeface="Lato" panose="020F0502020204030203" pitchFamily="34" charset="0"/>
              </a:rPr>
              <a:t>What areas of the home are off limits or require special permission? </a:t>
            </a:r>
          </a:p>
          <a:p>
            <a:pPr marL="342900" marR="0" indent="-342900">
              <a:lnSpc>
                <a:spcPct val="107000"/>
              </a:lnSpc>
              <a:spcBef>
                <a:spcPts val="600"/>
              </a:spcBef>
              <a:spcAft>
                <a:spcPts val="800"/>
              </a:spcAft>
              <a:buFont typeface="+mj-lt"/>
              <a:buAutoNum type="arabicPeriod"/>
            </a:pPr>
            <a:r>
              <a:rPr lang="en-US" sz="2000" dirty="0">
                <a:effectLst/>
                <a:latin typeface="Lato" panose="020F0502020204030203" pitchFamily="34" charset="0"/>
                <a:ea typeface="Lato" panose="020F0502020204030203" pitchFamily="34" charset="0"/>
                <a:cs typeface="Lato" panose="020F0502020204030203" pitchFamily="34" charset="0"/>
              </a:rPr>
              <a:t>Is there a bathroom in the house that’s available for use by the workers, or do we need a portable toilet? </a:t>
            </a:r>
          </a:p>
          <a:p>
            <a:pPr marL="342900" marR="0" indent="-342900">
              <a:lnSpc>
                <a:spcPct val="107000"/>
              </a:lnSpc>
              <a:spcBef>
                <a:spcPts val="600"/>
              </a:spcBef>
              <a:spcAft>
                <a:spcPts val="800"/>
              </a:spcAft>
              <a:buFont typeface="+mj-lt"/>
              <a:buAutoNum type="arabicPeriod"/>
            </a:pPr>
            <a:r>
              <a:rPr lang="en-US" sz="2000" dirty="0">
                <a:effectLst/>
                <a:latin typeface="Lato" panose="020F0502020204030203" pitchFamily="34" charset="0"/>
                <a:ea typeface="Lato" panose="020F0502020204030203" pitchFamily="34" charset="0"/>
                <a:cs typeface="Lato" panose="020F0502020204030203" pitchFamily="34" charset="0"/>
              </a:rPr>
              <a:t>What days and hours are reasonable for work? </a:t>
            </a:r>
          </a:p>
          <a:p>
            <a:pPr marL="0" indent="0">
              <a:spcBef>
                <a:spcPts val="600"/>
              </a:spcBef>
              <a:buNone/>
            </a:pPr>
            <a:endParaRPr lang="en-US" altLang="en-US" sz="20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A picture containing indoor, wall, floor, room&#10;&#10;Description automatically generated">
            <a:extLst>
              <a:ext uri="{FF2B5EF4-FFF2-40B4-BE49-F238E27FC236}">
                <a16:creationId xmlns:a16="http://schemas.microsoft.com/office/drawing/2014/main" id="{1A01E8B2-985C-41FD-ADFA-5C1761B85A7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9810" y="1529623"/>
            <a:ext cx="1785080" cy="4724400"/>
          </a:xfrm>
          <a:prstGeom prst="rect">
            <a:avLst/>
          </a:prstGeom>
        </p:spPr>
      </p:pic>
    </p:spTree>
    <p:extLst>
      <p:ext uri="{BB962C8B-B14F-4D97-AF65-F5344CB8AC3E}">
        <p14:creationId xmlns:p14="http://schemas.microsoft.com/office/powerpoint/2010/main" val="338856625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the Construction Zone</a:t>
            </a:r>
          </a:p>
        </p:txBody>
      </p:sp>
      <p:sp>
        <p:nvSpPr>
          <p:cNvPr id="4099" name="Rectangle 3"/>
          <p:cNvSpPr>
            <a:spLocks noGrp="1" noChangeArrowheads="1"/>
          </p:cNvSpPr>
          <p:nvPr>
            <p:ph type="body" idx="1"/>
          </p:nvPr>
        </p:nvSpPr>
        <p:spPr>
          <a:xfrm>
            <a:off x="2590800" y="914400"/>
            <a:ext cx="5943600" cy="5334000"/>
          </a:xfrm>
        </p:spPr>
        <p:txBody>
          <a:bodyPr/>
          <a:lstStyle/>
          <a:p>
            <a:pPr marL="457200" indent="-457200">
              <a:lnSpc>
                <a:spcPct val="107000"/>
              </a:lnSpc>
              <a:spcBef>
                <a:spcPts val="600"/>
              </a:spcBef>
              <a:spcAft>
                <a:spcPts val="800"/>
              </a:spcAft>
              <a:buFont typeface="+mj-lt"/>
              <a:buAutoNum type="arabicPeriod" startAt="7"/>
            </a:pPr>
            <a:r>
              <a:rPr lang="en-US" sz="2000" dirty="0">
                <a:effectLst/>
                <a:latin typeface="Lato" panose="020F0502020204030203" pitchFamily="34" charset="0"/>
                <a:ea typeface="Lato" panose="020F0502020204030203" pitchFamily="34" charset="0"/>
                <a:cs typeface="Lato" panose="020F0502020204030203" pitchFamily="34" charset="0"/>
              </a:rPr>
              <a:t>How early and how late is it acceptable for loud noise? </a:t>
            </a:r>
          </a:p>
          <a:p>
            <a:pPr marL="457200" marR="0" indent="-457200">
              <a:lnSpc>
                <a:spcPct val="107000"/>
              </a:lnSpc>
              <a:spcBef>
                <a:spcPts val="600"/>
              </a:spcBef>
              <a:spcAft>
                <a:spcPts val="800"/>
              </a:spcAft>
              <a:buFont typeface="+mj-lt"/>
              <a:buAutoNum type="arabicPeriod" startAt="7"/>
            </a:pPr>
            <a:r>
              <a:rPr lang="en-US" sz="2000" dirty="0">
                <a:effectLst/>
                <a:latin typeface="Lato" panose="020F0502020204030203" pitchFamily="34" charset="0"/>
                <a:ea typeface="Lato" panose="020F0502020204030203" pitchFamily="34" charset="0"/>
                <a:cs typeface="Lato" panose="020F0502020204030203" pitchFamily="34" charset="0"/>
              </a:rPr>
              <a:t>Where will materials and tools be kept? </a:t>
            </a:r>
          </a:p>
          <a:p>
            <a:pPr marL="457200" marR="0" indent="-457200">
              <a:lnSpc>
                <a:spcPct val="107000"/>
              </a:lnSpc>
              <a:spcBef>
                <a:spcPts val="600"/>
              </a:spcBef>
              <a:spcAft>
                <a:spcPts val="800"/>
              </a:spcAft>
              <a:buFont typeface="+mj-lt"/>
              <a:buAutoNum type="arabicPeriod" startAt="7"/>
            </a:pPr>
            <a:r>
              <a:rPr lang="en-US" sz="2000" dirty="0">
                <a:effectLst/>
                <a:latin typeface="Lato" panose="020F0502020204030203" pitchFamily="34" charset="0"/>
                <a:ea typeface="Lato" panose="020F0502020204030203" pitchFamily="34" charset="0"/>
                <a:cs typeface="Lato" panose="020F0502020204030203" pitchFamily="34" charset="0"/>
              </a:rPr>
              <a:t>Where will buckets and brushes be cleaned? </a:t>
            </a:r>
          </a:p>
          <a:p>
            <a:pPr marL="457200" marR="0" indent="-457200">
              <a:lnSpc>
                <a:spcPct val="107000"/>
              </a:lnSpc>
              <a:spcBef>
                <a:spcPts val="600"/>
              </a:spcBef>
              <a:spcAft>
                <a:spcPts val="800"/>
              </a:spcAft>
              <a:buFont typeface="+mj-lt"/>
              <a:buAutoNum type="arabicPeriod" startAt="7"/>
            </a:pPr>
            <a:r>
              <a:rPr lang="en-US" sz="2000" dirty="0">
                <a:effectLst/>
                <a:latin typeface="Lato" panose="020F0502020204030203" pitchFamily="34" charset="0"/>
                <a:ea typeface="Lato" panose="020F0502020204030203" pitchFamily="34" charset="0"/>
                <a:cs typeface="Lato" panose="020F0502020204030203" pitchFamily="34" charset="0"/>
              </a:rPr>
              <a:t>At any point during the r</a:t>
            </a:r>
            <a:r>
              <a:rPr lang="en-US" sz="2000" dirty="0">
                <a:latin typeface="Lato" panose="020F0502020204030203" pitchFamily="34" charset="0"/>
                <a:ea typeface="Lato" panose="020F0502020204030203" pitchFamily="34" charset="0"/>
                <a:cs typeface="Lato" panose="020F0502020204030203" pitchFamily="34" charset="0"/>
              </a:rPr>
              <a:t>emodeling</a:t>
            </a:r>
            <a:r>
              <a:rPr lang="en-US" sz="2000" dirty="0">
                <a:effectLst/>
                <a:latin typeface="Lato" panose="020F0502020204030203" pitchFamily="34" charset="0"/>
                <a:ea typeface="Lato" panose="020F0502020204030203" pitchFamily="34" charset="0"/>
                <a:cs typeface="Lato" panose="020F0502020204030203" pitchFamily="34" charset="0"/>
              </a:rPr>
              <a:t> should we anticipate dangerous fumes or odors? </a:t>
            </a:r>
          </a:p>
          <a:p>
            <a:pPr marL="457200" marR="0" indent="-457200">
              <a:lnSpc>
                <a:spcPct val="107000"/>
              </a:lnSpc>
              <a:spcBef>
                <a:spcPts val="600"/>
              </a:spcBef>
              <a:spcAft>
                <a:spcPts val="800"/>
              </a:spcAft>
              <a:buFont typeface="+mj-lt"/>
              <a:buAutoNum type="arabicPeriod" startAt="7"/>
            </a:pPr>
            <a:r>
              <a:rPr lang="en-US" sz="2000" dirty="0">
                <a:effectLst/>
                <a:latin typeface="Lato" panose="020F0502020204030203" pitchFamily="34" charset="0"/>
                <a:ea typeface="Lato" panose="020F0502020204030203" pitchFamily="34" charset="0"/>
                <a:cs typeface="Lato" panose="020F0502020204030203" pitchFamily="34" charset="0"/>
              </a:rPr>
              <a:t>Are there any times we should plan to leave the house for a few days? </a:t>
            </a:r>
          </a:p>
          <a:p>
            <a:pPr marL="457200" marR="0" indent="-457200">
              <a:lnSpc>
                <a:spcPct val="107000"/>
              </a:lnSpc>
              <a:spcBef>
                <a:spcPts val="600"/>
              </a:spcBef>
              <a:spcAft>
                <a:spcPts val="800"/>
              </a:spcAft>
              <a:buFont typeface="+mj-lt"/>
              <a:buAutoNum type="arabicPeriod" startAt="7"/>
            </a:pPr>
            <a:r>
              <a:rPr lang="en-US" sz="2000" dirty="0">
                <a:effectLst/>
                <a:latin typeface="Lato" panose="020F0502020204030203" pitchFamily="34" charset="0"/>
                <a:ea typeface="Lato" panose="020F0502020204030203" pitchFamily="34" charset="0"/>
                <a:cs typeface="Lato" panose="020F0502020204030203" pitchFamily="34" charset="0"/>
              </a:rPr>
              <a:t>How will the grass and landscaping be protected? </a:t>
            </a:r>
          </a:p>
          <a:p>
            <a:pPr>
              <a:lnSpc>
                <a:spcPct val="107000"/>
              </a:lnSpc>
              <a:spcBef>
                <a:spcPts val="600"/>
              </a:spcBef>
              <a:spcAft>
                <a:spcPts val="800"/>
              </a:spcAft>
              <a:buFont typeface="+mj-lt"/>
              <a:buAutoNum type="arabicPeriod" startAt="7"/>
            </a:pPr>
            <a:r>
              <a:rPr lang="en-US" sz="2000" dirty="0">
                <a:effectLst/>
                <a:latin typeface="Lato" panose="020F0502020204030203" pitchFamily="34" charset="0"/>
                <a:ea typeface="Lato" panose="020F0502020204030203" pitchFamily="34" charset="0"/>
                <a:cs typeface="Lato" panose="020F0502020204030203" pitchFamily="34" charset="0"/>
              </a:rPr>
              <a:t> Who’s responsible if damage to the driveway or the landscaping occurs? </a:t>
            </a:r>
          </a:p>
          <a:p>
            <a:pPr marL="0" marR="0" indent="0">
              <a:lnSpc>
                <a:spcPct val="107000"/>
              </a:lnSpc>
              <a:spcBef>
                <a:spcPts val="0"/>
              </a:spcBef>
              <a:spcAft>
                <a:spcPts val="800"/>
              </a:spcAft>
              <a:buNone/>
            </a:pPr>
            <a:endParaRPr lang="en-US" sz="2000" dirty="0">
              <a:effectLst/>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clothing, underwear&#10;&#10;Description automatically generated">
            <a:extLst>
              <a:ext uri="{FF2B5EF4-FFF2-40B4-BE49-F238E27FC236}">
                <a16:creationId xmlns:a16="http://schemas.microsoft.com/office/drawing/2014/main" id="{B90DDA58-CD70-497F-8274-51A95A0C717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6450" y="1783491"/>
            <a:ext cx="1757656" cy="4368802"/>
          </a:xfrm>
          <a:prstGeom prst="rect">
            <a:avLst/>
          </a:prstGeom>
        </p:spPr>
      </p:pic>
    </p:spTree>
    <p:extLst>
      <p:ext uri="{BB962C8B-B14F-4D97-AF65-F5344CB8AC3E}">
        <p14:creationId xmlns:p14="http://schemas.microsoft.com/office/powerpoint/2010/main" val="2037045109"/>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the Construction Zone</a:t>
            </a:r>
          </a:p>
        </p:txBody>
      </p:sp>
      <p:sp>
        <p:nvSpPr>
          <p:cNvPr id="4099" name="Rectangle 3"/>
          <p:cNvSpPr>
            <a:spLocks noGrp="1" noChangeArrowheads="1"/>
          </p:cNvSpPr>
          <p:nvPr>
            <p:ph type="body" idx="1"/>
          </p:nvPr>
        </p:nvSpPr>
        <p:spPr>
          <a:xfrm>
            <a:off x="2590800" y="914400"/>
            <a:ext cx="6172200" cy="5334000"/>
          </a:xfrm>
        </p:spPr>
        <p:txBody>
          <a:bodyPr/>
          <a:lstStyle/>
          <a:p>
            <a:pPr marL="457200" indent="-457200">
              <a:lnSpc>
                <a:spcPct val="107000"/>
              </a:lnSpc>
              <a:spcBef>
                <a:spcPts val="600"/>
              </a:spcBef>
              <a:spcAft>
                <a:spcPts val="800"/>
              </a:spcAft>
              <a:buFont typeface="+mj-lt"/>
              <a:buAutoNum type="arabicPeriod" startAt="14"/>
            </a:pPr>
            <a:r>
              <a:rPr lang="en-US" sz="2000" dirty="0">
                <a:effectLst/>
                <a:latin typeface="Lato" panose="020F0502020204030203" pitchFamily="34" charset="0"/>
                <a:ea typeface="Lato" panose="020F0502020204030203" pitchFamily="34" charset="0"/>
                <a:cs typeface="Lato" panose="020F0502020204030203" pitchFamily="34" charset="0"/>
              </a:rPr>
              <a:t>Who’s responsible for protecting interior items such as furniture, flooring, cabinets and appliances? </a:t>
            </a:r>
          </a:p>
          <a:p>
            <a:pPr marL="457200" indent="-457200">
              <a:lnSpc>
                <a:spcPct val="107000"/>
              </a:lnSpc>
              <a:spcBef>
                <a:spcPts val="600"/>
              </a:spcBef>
              <a:spcAft>
                <a:spcPts val="800"/>
              </a:spcAft>
              <a:buFont typeface="+mj-lt"/>
              <a:buAutoNum type="arabicPeriod" startAt="14"/>
            </a:pPr>
            <a:r>
              <a:rPr lang="en-US" sz="2000" dirty="0">
                <a:effectLst/>
                <a:latin typeface="Lato" panose="020F0502020204030203" pitchFamily="34" charset="0"/>
                <a:ea typeface="Lato" panose="020F0502020204030203" pitchFamily="34" charset="0"/>
                <a:cs typeface="Lato" panose="020F0502020204030203" pitchFamily="34" charset="0"/>
              </a:rPr>
              <a:t>Who will be responsible for any damage? </a:t>
            </a:r>
          </a:p>
          <a:p>
            <a:pPr marL="457200" marR="0" indent="-457200">
              <a:lnSpc>
                <a:spcPct val="107000"/>
              </a:lnSpc>
              <a:spcBef>
                <a:spcPts val="600"/>
              </a:spcBef>
              <a:spcAft>
                <a:spcPts val="800"/>
              </a:spcAft>
              <a:buFont typeface="+mj-lt"/>
              <a:buAutoNum type="arabicPeriod" startAt="14"/>
            </a:pPr>
            <a:r>
              <a:rPr lang="en-US" sz="2000" dirty="0">
                <a:effectLst/>
                <a:latin typeface="Lato" panose="020F0502020204030203" pitchFamily="34" charset="0"/>
                <a:ea typeface="Lato" panose="020F0502020204030203" pitchFamily="34" charset="0"/>
                <a:cs typeface="Lato" panose="020F0502020204030203" pitchFamily="34" charset="0"/>
              </a:rPr>
              <a:t>Who will be responsible for unlocking and locking the house when you’re not there? </a:t>
            </a:r>
          </a:p>
          <a:p>
            <a:pPr marL="457200" marR="0" indent="-457200">
              <a:lnSpc>
                <a:spcPct val="107000"/>
              </a:lnSpc>
              <a:spcBef>
                <a:spcPts val="600"/>
              </a:spcBef>
              <a:spcAft>
                <a:spcPts val="800"/>
              </a:spcAft>
              <a:buFont typeface="+mj-lt"/>
              <a:buAutoNum type="arabicPeriod" startAt="14"/>
            </a:pPr>
            <a:r>
              <a:rPr lang="en-US" sz="2000" dirty="0">
                <a:effectLst/>
                <a:latin typeface="Lato" panose="020F0502020204030203" pitchFamily="34" charset="0"/>
                <a:ea typeface="Lato" panose="020F0502020204030203" pitchFamily="34" charset="0"/>
                <a:cs typeface="Lato" panose="020F0502020204030203" pitchFamily="34" charset="0"/>
              </a:rPr>
              <a:t>Who will provide advance notice on turning off the water, the power, the heat or other inconveniences? </a:t>
            </a:r>
          </a:p>
          <a:p>
            <a:pPr marL="457200" marR="0" indent="-457200">
              <a:lnSpc>
                <a:spcPct val="107000"/>
              </a:lnSpc>
              <a:spcBef>
                <a:spcPts val="600"/>
              </a:spcBef>
              <a:spcAft>
                <a:spcPts val="800"/>
              </a:spcAft>
              <a:buFont typeface="+mj-lt"/>
              <a:buAutoNum type="arabicPeriod" startAt="14"/>
            </a:pPr>
            <a:r>
              <a:rPr lang="en-US" sz="2000" dirty="0">
                <a:effectLst/>
                <a:latin typeface="Lato" panose="020F0502020204030203" pitchFamily="34" charset="0"/>
                <a:ea typeface="Lato" panose="020F0502020204030203" pitchFamily="34" charset="0"/>
                <a:cs typeface="Lato" panose="020F0502020204030203" pitchFamily="34" charset="0"/>
              </a:rPr>
              <a:t>Where will the workers park? Where will deliveries be made? </a:t>
            </a:r>
          </a:p>
          <a:p>
            <a:pPr marL="457200" marR="0" indent="-457200">
              <a:lnSpc>
                <a:spcPct val="107000"/>
              </a:lnSpc>
              <a:spcBef>
                <a:spcPts val="600"/>
              </a:spcBef>
              <a:spcAft>
                <a:spcPts val="800"/>
              </a:spcAft>
              <a:buFont typeface="+mj-lt"/>
              <a:buAutoNum type="arabicPeriod" startAt="14"/>
            </a:pPr>
            <a:r>
              <a:rPr lang="en-US" sz="2000" dirty="0">
                <a:effectLst/>
                <a:latin typeface="Lato" panose="020F0502020204030203" pitchFamily="34" charset="0"/>
                <a:ea typeface="Lato" panose="020F0502020204030203" pitchFamily="34" charset="0"/>
                <a:cs typeface="Lato" panose="020F0502020204030203" pitchFamily="34" charset="0"/>
              </a:rPr>
              <a:t>Is loud music and profanity on the jobsite expected or considered acceptable</a:t>
            </a:r>
            <a:endParaRPr lang="en-US" altLang="en-US" sz="1800"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sz="1800"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close-up of hands holding a coin&#10;&#10;Description automatically generated with low confidence">
            <a:extLst>
              <a:ext uri="{FF2B5EF4-FFF2-40B4-BE49-F238E27FC236}">
                <a16:creationId xmlns:a16="http://schemas.microsoft.com/office/drawing/2014/main" id="{D680EFEE-9BB8-4B72-80E1-DB294CC2B79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4757" y="1788936"/>
            <a:ext cx="1752600" cy="4359859"/>
          </a:xfrm>
          <a:prstGeom prst="rect">
            <a:avLst/>
          </a:prstGeom>
        </p:spPr>
      </p:pic>
    </p:spTree>
    <p:extLst>
      <p:ext uri="{BB962C8B-B14F-4D97-AF65-F5344CB8AC3E}">
        <p14:creationId xmlns:p14="http://schemas.microsoft.com/office/powerpoint/2010/main" val="834827860"/>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I Can Help You as a Residential Remodeling Specialist</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a:t>
            </a:r>
          </a:p>
        </p:txBody>
      </p:sp>
      <p:sp>
        <p:nvSpPr>
          <p:cNvPr id="4099" name="Rectangle 3"/>
          <p:cNvSpPr>
            <a:spLocks noGrp="1" noChangeArrowheads="1"/>
          </p:cNvSpPr>
          <p:nvPr>
            <p:ph type="body" idx="1"/>
          </p:nvPr>
        </p:nvSpPr>
        <p:spPr>
          <a:xfrm>
            <a:off x="2590800" y="1066800"/>
            <a:ext cx="6172200" cy="5181600"/>
          </a:xfrm>
        </p:spPr>
        <p:txBody>
          <a:bodyPr/>
          <a:lstStyle/>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Home inspector referrals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Contractor referrals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Handyman and repair services referrals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Guidance for choosing contractors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Prepare them for working successfully with contractors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Prepare them for surviving the remodeling process</a:t>
            </a:r>
          </a:p>
          <a:p>
            <a:pPr marL="457200" indent="-457200">
              <a:spcBef>
                <a:spcPts val="1200"/>
              </a:spcBef>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Provide local Building, Planning, Zoning contact info</a:t>
            </a:r>
          </a:p>
        </p:txBody>
      </p:sp>
      <p:pic>
        <p:nvPicPr>
          <p:cNvPr id="3" name="Picture 2" descr="A picture containing person&#10;&#10;Description automatically generated">
            <a:extLst>
              <a:ext uri="{FF2B5EF4-FFF2-40B4-BE49-F238E27FC236}">
                <a16:creationId xmlns:a16="http://schemas.microsoft.com/office/drawing/2014/main" id="{E0E6952C-E488-4FB5-B9C2-BF2EFC56CB4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2339" y="1752600"/>
            <a:ext cx="1752600" cy="4438650"/>
          </a:xfrm>
          <a:prstGeom prst="rect">
            <a:avLst/>
          </a:prstGeom>
        </p:spPr>
      </p:pic>
    </p:spTree>
    <p:extLst>
      <p:ext uri="{BB962C8B-B14F-4D97-AF65-F5344CB8AC3E}">
        <p14:creationId xmlns:p14="http://schemas.microsoft.com/office/powerpoint/2010/main" val="2820969684"/>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Surviving With Contractors</a:t>
            </a:r>
          </a:p>
        </p:txBody>
      </p:sp>
      <p:sp>
        <p:nvSpPr>
          <p:cNvPr id="4099" name="Rectangle 3"/>
          <p:cNvSpPr>
            <a:spLocks noGrp="1" noChangeArrowheads="1"/>
          </p:cNvSpPr>
          <p:nvPr>
            <p:ph type="body" idx="1"/>
          </p:nvPr>
        </p:nvSpPr>
        <p:spPr>
          <a:xfrm>
            <a:off x="2590800" y="914400"/>
            <a:ext cx="6172200" cy="5334000"/>
          </a:xfrm>
        </p:spPr>
        <p:txBody>
          <a:bodyPr/>
          <a:lstStyle/>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Do your due diligence / check references</a:t>
            </a: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Builders are people too</a:t>
            </a: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Show kindness, patience &amp; respect</a:t>
            </a: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Communicate with the </a:t>
            </a:r>
            <a:r>
              <a:rPr lang="en-US" sz="2000" dirty="0" err="1">
                <a:latin typeface="Lato" panose="020F0502020204030203" pitchFamily="34" charset="0"/>
                <a:ea typeface="Lato" panose="020F0502020204030203" pitchFamily="34" charset="0"/>
                <a:cs typeface="Lato" panose="020F0502020204030203" pitchFamily="34" charset="0"/>
              </a:rPr>
              <a:t>McGimster</a:t>
            </a:r>
            <a:endParaRPr lang="en-US" sz="2000"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Establish regular update appointment</a:t>
            </a: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Identify process for changes &amp; selections</a:t>
            </a: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Make decisions/selections promptly, on-time</a:t>
            </a: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Don’t keep making changes</a:t>
            </a: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Stay the heck out of the way</a:t>
            </a: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Keep away from </a:t>
            </a:r>
            <a:r>
              <a:rPr lang="en-US" sz="2000" dirty="0" err="1">
                <a:latin typeface="Lato" panose="020F0502020204030203" pitchFamily="34" charset="0"/>
                <a:ea typeface="Lato" panose="020F0502020204030203" pitchFamily="34" charset="0"/>
                <a:cs typeface="Lato" panose="020F0502020204030203" pitchFamily="34" charset="0"/>
              </a:rPr>
              <a:t>clognoriums</a:t>
            </a:r>
            <a:endParaRPr lang="en-US" sz="2000"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Don’t get “While you’re at it” disease</a:t>
            </a:r>
          </a:p>
        </p:txBody>
      </p:sp>
      <p:pic>
        <p:nvPicPr>
          <p:cNvPr id="8" name="Picture 7" descr="A person with a dog&#10;&#10;Description automatically generated with medium confidence">
            <a:extLst>
              <a:ext uri="{FF2B5EF4-FFF2-40B4-BE49-F238E27FC236}">
                <a16:creationId xmlns:a16="http://schemas.microsoft.com/office/drawing/2014/main" id="{EDCCEB61-C0EB-4255-AAB9-7C018289B58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350" y="1752600"/>
            <a:ext cx="1752600" cy="4457700"/>
          </a:xfrm>
          <a:prstGeom prst="rect">
            <a:avLst/>
          </a:prstGeom>
        </p:spPr>
      </p:pic>
    </p:spTree>
    <p:extLst>
      <p:ext uri="{BB962C8B-B14F-4D97-AF65-F5344CB8AC3E}">
        <p14:creationId xmlns:p14="http://schemas.microsoft.com/office/powerpoint/2010/main" val="1693136752"/>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4099">
                                            <p:txEl>
                                              <p:pRg st="7" end="7"/>
                                            </p:txEl>
                                          </p:spTgt>
                                        </p:tgtEl>
                                        <p:attrNameLst>
                                          <p:attrName>style.visibility</p:attrName>
                                        </p:attrNameLst>
                                      </p:cBhvr>
                                      <p:to>
                                        <p:strVal val="visible"/>
                                      </p:to>
                                    </p:set>
                                    <p:anim calcmode="lin" valueType="num">
                                      <p:cBhvr additive="base">
                                        <p:cTn id="49" dur="500" fill="hold"/>
                                        <p:tgtEl>
                                          <p:spTgt spid="4099">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409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4099">
                                            <p:txEl>
                                              <p:pRg st="8" end="8"/>
                                            </p:txEl>
                                          </p:spTgt>
                                        </p:tgtEl>
                                        <p:attrNameLst>
                                          <p:attrName>style.visibility</p:attrName>
                                        </p:attrNameLst>
                                      </p:cBhvr>
                                      <p:to>
                                        <p:strVal val="visible"/>
                                      </p:to>
                                    </p:set>
                                    <p:anim calcmode="lin" valueType="num">
                                      <p:cBhvr additive="base">
                                        <p:cTn id="55" dur="500" fill="hold"/>
                                        <p:tgtEl>
                                          <p:spTgt spid="4099">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4099">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4099">
                                            <p:txEl>
                                              <p:pRg st="9" end="9"/>
                                            </p:txEl>
                                          </p:spTgt>
                                        </p:tgtEl>
                                        <p:attrNameLst>
                                          <p:attrName>style.visibility</p:attrName>
                                        </p:attrNameLst>
                                      </p:cBhvr>
                                      <p:to>
                                        <p:strVal val="visible"/>
                                      </p:to>
                                    </p:set>
                                    <p:anim calcmode="lin" valueType="num">
                                      <p:cBhvr additive="base">
                                        <p:cTn id="61" dur="500" fill="hold"/>
                                        <p:tgtEl>
                                          <p:spTgt spid="4099">
                                            <p:txEl>
                                              <p:pRg st="9" end="9"/>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4099">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4099">
                                            <p:txEl>
                                              <p:pRg st="10" end="10"/>
                                            </p:txEl>
                                          </p:spTgt>
                                        </p:tgtEl>
                                        <p:attrNameLst>
                                          <p:attrName>style.visibility</p:attrName>
                                        </p:attrNameLst>
                                      </p:cBhvr>
                                      <p:to>
                                        <p:strVal val="visible"/>
                                      </p:to>
                                    </p:set>
                                    <p:anim calcmode="lin" valueType="num">
                                      <p:cBhvr additive="base">
                                        <p:cTn id="67" dur="500" fill="hold"/>
                                        <p:tgtEl>
                                          <p:spTgt spid="4099">
                                            <p:txEl>
                                              <p:pRg st="10" end="1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4099">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Fixed Price vs Cost Plus</a:t>
            </a:r>
          </a:p>
        </p:txBody>
      </p:sp>
      <p:sp>
        <p:nvSpPr>
          <p:cNvPr id="4099" name="Rectangle 3"/>
          <p:cNvSpPr>
            <a:spLocks noGrp="1" noChangeArrowheads="1"/>
          </p:cNvSpPr>
          <p:nvPr>
            <p:ph type="body" idx="1"/>
          </p:nvPr>
        </p:nvSpPr>
        <p:spPr>
          <a:xfrm>
            <a:off x="2590800" y="914400"/>
            <a:ext cx="6172200" cy="5334000"/>
          </a:xfrm>
        </p:spPr>
        <p:txBody>
          <a:bodyPr/>
          <a:lstStyle/>
          <a:p>
            <a:pPr marL="0" indent="0">
              <a:lnSpc>
                <a:spcPct val="100000"/>
              </a:lnSpc>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Fixed Price = firm price for specific scope of work</a:t>
            </a:r>
          </a:p>
          <a:p>
            <a:pPr marL="0" indent="0">
              <a:lnSpc>
                <a:spcPct val="100000"/>
              </a:lnSpc>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Cost Plus = actual costs + management fee </a:t>
            </a:r>
          </a:p>
          <a:p>
            <a:pPr marL="0" indent="0">
              <a:lnSpc>
                <a:spcPct val="100000"/>
              </a:lnSpc>
              <a:spcBef>
                <a:spcPts val="1200"/>
              </a:spcBef>
              <a:buNone/>
            </a:pPr>
            <a:r>
              <a:rPr lang="en-US" sz="1800" dirty="0">
                <a:latin typeface="Lato" panose="020F0502020204030203" pitchFamily="34" charset="0"/>
                <a:ea typeface="Lato" panose="020F0502020204030203" pitchFamily="34" charset="0"/>
                <a:cs typeface="Lato" panose="020F0502020204030203" pitchFamily="34" charset="0"/>
              </a:rPr>
              <a:t>(Management Fee can be flat fee, percentage, or hourly rate)</a:t>
            </a:r>
          </a:p>
          <a:p>
            <a:pPr marL="0" indent="0">
              <a:lnSpc>
                <a:spcPct val="100000"/>
              </a:lnSpc>
              <a:spcBef>
                <a:spcPts val="1200"/>
              </a:spcBef>
              <a:buNone/>
            </a:pPr>
            <a:endParaRPr lang="en-US" sz="2000" dirty="0">
              <a:latin typeface="Lato" panose="020F0502020204030203" pitchFamily="34" charset="0"/>
              <a:ea typeface="Lato" panose="020F0502020204030203" pitchFamily="34" charset="0"/>
              <a:cs typeface="Lato" panose="020F0502020204030203" pitchFamily="34" charset="0"/>
            </a:endParaRPr>
          </a:p>
          <a:p>
            <a:pPr marL="0" indent="0">
              <a:lnSpc>
                <a:spcPct val="100000"/>
              </a:lnSpc>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Considerations:</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Transparency</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Unknown conditions</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Project planning</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Flexibility - Changes and extras</a:t>
            </a:r>
          </a:p>
          <a:p>
            <a:pPr marL="457200" indent="-457200">
              <a:lnSpc>
                <a:spcPct val="100000"/>
              </a:lnSpc>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Overall cost </a:t>
            </a:r>
          </a:p>
          <a:p>
            <a:pPr marL="0" marR="0" indent="0">
              <a:lnSpc>
                <a:spcPct val="107000"/>
              </a:lnSpc>
              <a:spcBef>
                <a:spcPts val="0"/>
              </a:spcBef>
              <a:spcAft>
                <a:spcPts val="800"/>
              </a:spcAft>
              <a:buNone/>
            </a:pPr>
            <a:endParaRPr lang="en-US" sz="2000" dirty="0">
              <a:effectLst/>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text&#10;&#10;Description automatically generated">
            <a:extLst>
              <a:ext uri="{FF2B5EF4-FFF2-40B4-BE49-F238E27FC236}">
                <a16:creationId xmlns:a16="http://schemas.microsoft.com/office/drawing/2014/main" id="{6919598F-896F-443F-9FEB-B6CB171FBA4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6184" y="1754661"/>
            <a:ext cx="1751766" cy="4368800"/>
          </a:xfrm>
          <a:prstGeom prst="rect">
            <a:avLst/>
          </a:prstGeom>
        </p:spPr>
      </p:pic>
    </p:spTree>
    <p:extLst>
      <p:ext uri="{BB962C8B-B14F-4D97-AF65-F5344CB8AC3E}">
        <p14:creationId xmlns:p14="http://schemas.microsoft.com/office/powerpoint/2010/main" val="4004792898"/>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 calcmode="lin" valueType="num">
                                      <p:cBhvr additive="base">
                                        <p:cTn id="17"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099">
                                            <p:txEl>
                                              <p:pRg st="4" end="4"/>
                                            </p:txEl>
                                          </p:spTgt>
                                        </p:tgtEl>
                                        <p:attrNameLst>
                                          <p:attrName>style.visibility</p:attrName>
                                        </p:attrNameLst>
                                      </p:cBhvr>
                                      <p:to>
                                        <p:strVal val="visible"/>
                                      </p:to>
                                    </p:set>
                                    <p:anim calcmode="lin" valueType="num">
                                      <p:cBhvr additive="base">
                                        <p:cTn id="23"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4099">
                                            <p:txEl>
                                              <p:pRg st="5" end="5"/>
                                            </p:txEl>
                                          </p:spTgt>
                                        </p:tgtEl>
                                        <p:attrNameLst>
                                          <p:attrName>style.visibility</p:attrName>
                                        </p:attrNameLst>
                                      </p:cBhvr>
                                      <p:to>
                                        <p:strVal val="visible"/>
                                      </p:to>
                                    </p:set>
                                    <p:anim calcmode="lin" valueType="num">
                                      <p:cBhvr additive="base">
                                        <p:cTn id="29"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4099">
                                            <p:txEl>
                                              <p:pRg st="6" end="6"/>
                                            </p:txEl>
                                          </p:spTgt>
                                        </p:tgtEl>
                                        <p:attrNameLst>
                                          <p:attrName>style.visibility</p:attrName>
                                        </p:attrNameLst>
                                      </p:cBhvr>
                                      <p:to>
                                        <p:strVal val="visible"/>
                                      </p:to>
                                    </p:set>
                                    <p:anim calcmode="lin" valueType="num">
                                      <p:cBhvr additive="base">
                                        <p:cTn id="35"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4099">
                                            <p:txEl>
                                              <p:pRg st="7" end="7"/>
                                            </p:txEl>
                                          </p:spTgt>
                                        </p:tgtEl>
                                        <p:attrNameLst>
                                          <p:attrName>style.visibility</p:attrName>
                                        </p:attrNameLst>
                                      </p:cBhvr>
                                      <p:to>
                                        <p:strVal val="visible"/>
                                      </p:to>
                                    </p:set>
                                    <p:anim calcmode="lin" valueType="num">
                                      <p:cBhvr additive="base">
                                        <p:cTn id="41" dur="500" fill="hold"/>
                                        <p:tgtEl>
                                          <p:spTgt spid="4099">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409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 calcmode="lin" valueType="num">
                                      <p:cBhvr additive="base">
                                        <p:cTn id="47" dur="500" fill="hold"/>
                                        <p:tgtEl>
                                          <p:spTgt spid="4099">
                                            <p:txEl>
                                              <p:pRg st="8" end="8"/>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4099">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4099">
                                            <p:txEl>
                                              <p:pRg st="9" end="9"/>
                                            </p:txEl>
                                          </p:spTgt>
                                        </p:tgtEl>
                                        <p:attrNameLst>
                                          <p:attrName>style.visibility</p:attrName>
                                        </p:attrNameLst>
                                      </p:cBhvr>
                                      <p:to>
                                        <p:strVal val="visible"/>
                                      </p:to>
                                    </p:set>
                                    <p:anim calcmode="lin" valueType="num">
                                      <p:cBhvr additive="base">
                                        <p:cTn id="53" dur="500" fill="hold"/>
                                        <p:tgtEl>
                                          <p:spTgt spid="4099">
                                            <p:txEl>
                                              <p:pRg st="9" end="9"/>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4099">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Let’s Get Your Project Started!</a:t>
            </a:r>
          </a:p>
        </p:txBody>
      </p:sp>
      <p:sp>
        <p:nvSpPr>
          <p:cNvPr id="4099" name="Rectangle 3"/>
          <p:cNvSpPr>
            <a:spLocks noGrp="1" noChangeArrowheads="1"/>
          </p:cNvSpPr>
          <p:nvPr>
            <p:ph type="body" idx="1"/>
          </p:nvPr>
        </p:nvSpPr>
        <p:spPr>
          <a:xfrm>
            <a:off x="2590800" y="914400"/>
            <a:ext cx="6172200" cy="5334000"/>
          </a:xfrm>
        </p:spPr>
        <p:txBody>
          <a:bodyPr/>
          <a:lstStyle/>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Review “Must do’s”, “Should do’s” and “Like to do’s”</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Review estimates, bids, and other costs</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Important Question: What’s NOT included?</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Finalize Scope of Work, drawings and specifications</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Secure final contractor bids and total costs</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Review the R</a:t>
            </a:r>
            <a:r>
              <a:rPr lang="en-US" sz="2000" dirty="0">
                <a:latin typeface="Lato" panose="020F0502020204030203" pitchFamily="34" charset="0"/>
                <a:ea typeface="Lato" panose="020F0502020204030203" pitchFamily="34" charset="0"/>
                <a:cs typeface="Lato" panose="020F0502020204030203" pitchFamily="34" charset="0"/>
              </a:rPr>
              <a:t>emodeling</a:t>
            </a:r>
            <a:r>
              <a:rPr lang="en-US" sz="2200" dirty="0">
                <a:latin typeface="Lato" panose="020F0502020204030203" pitchFamily="34" charset="0"/>
                <a:ea typeface="Lato" panose="020F0502020204030203" pitchFamily="34" charset="0"/>
                <a:cs typeface="Lato" panose="020F0502020204030203" pitchFamily="34" charset="0"/>
              </a:rPr>
              <a:t> Value Analysis</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Finalize r</a:t>
            </a:r>
            <a:r>
              <a:rPr lang="en-US" sz="2000" dirty="0">
                <a:latin typeface="Lato" panose="020F0502020204030203" pitchFamily="34" charset="0"/>
                <a:ea typeface="Lato" panose="020F0502020204030203" pitchFamily="34" charset="0"/>
                <a:cs typeface="Lato" panose="020F0502020204030203" pitchFamily="34" charset="0"/>
              </a:rPr>
              <a:t>emodeling</a:t>
            </a:r>
            <a:r>
              <a:rPr lang="en-US" sz="2200" dirty="0">
                <a:latin typeface="Lato" panose="020F0502020204030203" pitchFamily="34" charset="0"/>
                <a:ea typeface="Lato" panose="020F0502020204030203" pitchFamily="34" charset="0"/>
                <a:cs typeface="Lato" panose="020F0502020204030203" pitchFamily="34" charset="0"/>
              </a:rPr>
              <a:t> budget and financing </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Schedule project, sign contract(s)</a:t>
            </a:r>
          </a:p>
          <a:p>
            <a:pPr marL="457200" indent="-457200">
              <a:spcBef>
                <a:spcPts val="1200"/>
              </a:spcBef>
              <a:buFont typeface="+mj-lt"/>
              <a:buAutoNum type="arabicPeriod"/>
            </a:pPr>
            <a:r>
              <a:rPr lang="en-US" sz="2200" dirty="0">
                <a:latin typeface="Lato" panose="020F0502020204030203" pitchFamily="34" charset="0"/>
                <a:ea typeface="Lato" panose="020F0502020204030203" pitchFamily="34" charset="0"/>
                <a:cs typeface="Lato" panose="020F0502020204030203" pitchFamily="34" charset="0"/>
              </a:rPr>
              <a:t>Pull permits, begin construction</a:t>
            </a:r>
          </a:p>
        </p:txBody>
      </p:sp>
      <p:pic>
        <p:nvPicPr>
          <p:cNvPr id="3" name="Picture 2">
            <a:extLst>
              <a:ext uri="{FF2B5EF4-FFF2-40B4-BE49-F238E27FC236}">
                <a16:creationId xmlns:a16="http://schemas.microsoft.com/office/drawing/2014/main" id="{432804DE-D680-410A-9E58-E8848ECB6F1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8750" y="1752600"/>
            <a:ext cx="1771650" cy="4495800"/>
          </a:xfrm>
          <a:prstGeom prst="rect">
            <a:avLst/>
          </a:prstGeom>
        </p:spPr>
      </p:pic>
    </p:spTree>
    <p:extLst>
      <p:ext uri="{BB962C8B-B14F-4D97-AF65-F5344CB8AC3E}">
        <p14:creationId xmlns:p14="http://schemas.microsoft.com/office/powerpoint/2010/main" val="138338435"/>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4099">
                                            <p:txEl>
                                              <p:pRg st="7" end="7"/>
                                            </p:txEl>
                                          </p:spTgt>
                                        </p:tgtEl>
                                        <p:attrNameLst>
                                          <p:attrName>style.visibility</p:attrName>
                                        </p:attrNameLst>
                                      </p:cBhvr>
                                      <p:to>
                                        <p:strVal val="visible"/>
                                      </p:to>
                                    </p:set>
                                    <p:anim calcmode="lin" valueType="num">
                                      <p:cBhvr additive="base">
                                        <p:cTn id="49" dur="500" fill="hold"/>
                                        <p:tgtEl>
                                          <p:spTgt spid="4099">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409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4099">
                                            <p:txEl>
                                              <p:pRg st="8" end="8"/>
                                            </p:txEl>
                                          </p:spTgt>
                                        </p:tgtEl>
                                        <p:attrNameLst>
                                          <p:attrName>style.visibility</p:attrName>
                                        </p:attrNameLst>
                                      </p:cBhvr>
                                      <p:to>
                                        <p:strVal val="visible"/>
                                      </p:to>
                                    </p:set>
                                    <p:anim calcmode="lin" valueType="num">
                                      <p:cBhvr additive="base">
                                        <p:cTn id="55" dur="500" fill="hold"/>
                                        <p:tgtEl>
                                          <p:spTgt spid="4099">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409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p:txBody>
          <a:bodyPr/>
          <a:lstStyle/>
          <a:p>
            <a:endParaRPr lang="en-US" altLang="en-US" dirty="0">
              <a:latin typeface="Lato" panose="020F0502020204030203" pitchFamily="34" charset="0"/>
              <a:ea typeface="Lato" panose="020F0502020204030203" pitchFamily="34" charset="0"/>
              <a:cs typeface="Lato" panose="020F0502020204030203" pitchFamily="34" charset="0"/>
            </a:endParaRPr>
          </a:p>
        </p:txBody>
      </p:sp>
      <p:sp>
        <p:nvSpPr>
          <p:cNvPr id="4099" name="Rectangle 3"/>
          <p:cNvSpPr>
            <a:spLocks noGrp="1" noChangeArrowheads="1"/>
          </p:cNvSpPr>
          <p:nvPr>
            <p:ph type="body" idx="1"/>
          </p:nvPr>
        </p:nvSpPr>
        <p:spPr>
          <a:xfrm>
            <a:off x="2590800" y="914400"/>
            <a:ext cx="5943600" cy="5334000"/>
          </a:xfrm>
        </p:spPr>
        <p:txBody>
          <a:bodyPr/>
          <a:lstStyle/>
          <a:p>
            <a:pPr marL="457200" indent="-457200">
              <a:spcBef>
                <a:spcPts val="12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800"/>
              </a:spcBef>
              <a:buFont typeface="+mj-lt"/>
              <a:buAutoNum type="arabicPeriod" startAt="8"/>
            </a:pPr>
            <a:endParaRPr lang="en-US" dirty="0">
              <a:latin typeface="Lato" panose="020F0502020204030203" pitchFamily="34" charset="0"/>
              <a:ea typeface="Lato" panose="020F0502020204030203" pitchFamily="34" charset="0"/>
              <a:cs typeface="Lato" panose="020F0502020204030203" pitchFamily="34" charset="0"/>
            </a:endParaRPr>
          </a:p>
          <a:p>
            <a:pPr marL="457200" indent="-457200">
              <a:spcBef>
                <a:spcPts val="1200"/>
              </a:spcBef>
              <a:buFont typeface="+mj-lt"/>
              <a:buAutoNum type="arabicPeriod" startAt="8"/>
            </a:pPr>
            <a:endParaRPr lang="en-US" altLang="en-US" dirty="0">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eriod" startAt="8"/>
            </a:pPr>
            <a:endParaRPr lang="en-US" altLang="en-US"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altLang="en-US" dirty="0">
              <a:latin typeface="Lato" panose="020F0502020204030203" pitchFamily="34" charset="0"/>
              <a:ea typeface="Lato" panose="020F0502020204030203" pitchFamily="34" charset="0"/>
              <a:cs typeface="Lato" panose="020F0502020204030203" pitchFamily="34" charset="0"/>
            </a:endParaRPr>
          </a:p>
        </p:txBody>
      </p:sp>
      <p:pic>
        <p:nvPicPr>
          <p:cNvPr id="4101" name="Picture 5" descr="Photos - BLUEPRINT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00" y="1790700"/>
            <a:ext cx="1663700" cy="4337050"/>
          </a:xfrm>
          <a:prstGeom prst="rect">
            <a:avLst/>
          </a:prstGeom>
          <a:noFill/>
          <a:ln w="9525">
            <a:solidFill>
              <a:srgbClr val="23569B"/>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096726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nodePh="1">
                                  <p:stCondLst>
                                    <p:cond delay="0"/>
                                  </p:stCondLst>
                                  <p:endCondLst>
                                    <p:cond evt="begin" delay="0">
                                      <p:tn val="5"/>
                                    </p:cond>
                                  </p:end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a:t>Your Name, RCC, RRS</a:t>
            </a:r>
            <a:endParaRPr lang="en-US" altLang="en-US" dirty="0"/>
          </a:p>
        </p:txBody>
      </p:sp>
      <p:sp>
        <p:nvSpPr>
          <p:cNvPr id="4098" name="Rectangle 2"/>
          <p:cNvSpPr>
            <a:spLocks noGrp="1" noChangeArrowheads="1"/>
          </p:cNvSpPr>
          <p:nvPr>
            <p:ph type="title"/>
          </p:nvPr>
        </p:nvSpPr>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Your Topic Here</a:t>
            </a:r>
          </a:p>
        </p:txBody>
      </p:sp>
      <p:sp>
        <p:nvSpPr>
          <p:cNvPr id="4099" name="Rectangle 3"/>
          <p:cNvSpPr>
            <a:spLocks noGrp="1" noChangeArrowheads="1"/>
          </p:cNvSpPr>
          <p:nvPr>
            <p:ph type="body" idx="1"/>
          </p:nvPr>
        </p:nvSpPr>
        <p:spPr>
          <a:xfrm>
            <a:off x="2590800" y="1295400"/>
            <a:ext cx="5943600" cy="4953000"/>
          </a:xfrm>
        </p:spPr>
        <p:txBody>
          <a:bodyPr/>
          <a:lstStyle/>
          <a:p>
            <a:pPr marL="0" indent="0">
              <a:spcBef>
                <a:spcPts val="1200"/>
              </a:spcBef>
              <a:spcAft>
                <a:spcPts val="0"/>
              </a:spcAft>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4101" name="Picture 5" descr="Photos - BLUEPRINT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00" y="1790700"/>
            <a:ext cx="1663700" cy="4337050"/>
          </a:xfrm>
          <a:prstGeom prst="rect">
            <a:avLst/>
          </a:prstGeom>
          <a:noFill/>
          <a:ln w="9525">
            <a:solidFill>
              <a:srgbClr val="23569B"/>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2462967"/>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nodePh="1">
                                  <p:stCondLst>
                                    <p:cond delay="0"/>
                                  </p:stCondLst>
                                  <p:endCondLst>
                                    <p:cond evt="begin" delay="0">
                                      <p:tn val="5"/>
                                    </p:cond>
                                  </p:end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a:latin typeface="Lato" panose="020F0502020204030203" pitchFamily="34" charset="0"/>
                <a:ea typeface="Lato" panose="020F0502020204030203" pitchFamily="34" charset="0"/>
                <a:cs typeface="Lato" panose="020F0502020204030203" pitchFamily="34" charset="0"/>
              </a:rPr>
              <a:t>The Remodeling Value Analysis</a:t>
            </a:r>
            <a:r>
              <a:rPr lang="en-US" altLang="en-US" sz="1800">
                <a:latin typeface="Lato" panose="020F0502020204030203" pitchFamily="34" charset="0"/>
                <a:ea typeface="Lato" panose="020F0502020204030203" pitchFamily="34" charset="0"/>
                <a:cs typeface="Lato" panose="020F0502020204030203" pitchFamily="34" charset="0"/>
              </a:rPr>
              <a:t>™</a:t>
            </a:r>
            <a:r>
              <a:rPr lang="en-US" altLang="en-US">
                <a:latin typeface="Lato" panose="020F0502020204030203" pitchFamily="34" charset="0"/>
                <a:ea typeface="Lato" panose="020F0502020204030203" pitchFamily="34" charset="0"/>
                <a:cs typeface="Lato" panose="020F0502020204030203" pitchFamily="34" charset="0"/>
              </a:rPr>
              <a:t> (RVA)</a:t>
            </a:r>
            <a:endParaRPr lang="en-US" altLang="en-US" dirty="0">
              <a:latin typeface="Lato" panose="020F0502020204030203" pitchFamily="34" charset="0"/>
              <a:ea typeface="Lato" panose="020F0502020204030203" pitchFamily="34" charset="0"/>
              <a:cs typeface="Lato" panose="020F0502020204030203" pitchFamily="34" charset="0"/>
            </a:endParaRPr>
          </a:p>
        </p:txBody>
      </p:sp>
      <p:sp>
        <p:nvSpPr>
          <p:cNvPr id="4099" name="Rectangle 3"/>
          <p:cNvSpPr>
            <a:spLocks noGrp="1" noChangeArrowheads="1"/>
          </p:cNvSpPr>
          <p:nvPr>
            <p:ph type="body" idx="1"/>
          </p:nvPr>
        </p:nvSpPr>
        <p:spPr>
          <a:xfrm>
            <a:off x="2590800" y="1143000"/>
            <a:ext cx="6172200" cy="5105400"/>
          </a:xfrm>
        </p:spPr>
        <p:txBody>
          <a:bodyPr/>
          <a:lstStyle/>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Estimate Value of the Home in Current (As-Is)  Condition</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Identify Remodeling Scope of Work (SOW)</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Estimate the After-Remodel Value (ARV)</a:t>
            </a:r>
          </a:p>
          <a:p>
            <a:pPr marL="914400" lvl="1" indent="-457200">
              <a:spcBef>
                <a:spcPts val="1200"/>
              </a:spcBef>
              <a:buFont typeface="+mj-lt"/>
              <a:buAutoNum type="alphaLcPeriod"/>
            </a:pPr>
            <a:r>
              <a:rPr lang="en-US" sz="2000" dirty="0">
                <a:latin typeface="Lato" panose="020F0502020204030203" pitchFamily="34" charset="0"/>
                <a:ea typeface="Lato" panose="020F0502020204030203" pitchFamily="34" charset="0"/>
                <a:cs typeface="Lato" panose="020F0502020204030203" pitchFamily="34" charset="0"/>
              </a:rPr>
              <a:t>Investment property: After-Renovation Income Value</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Estimate Costs of Repair and Remodeling</a:t>
            </a:r>
          </a:p>
          <a:p>
            <a:pPr marL="457200" indent="-457200">
              <a:spcBef>
                <a:spcPts val="12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Compare Costs to ARV for Value Analysis </a:t>
            </a:r>
          </a:p>
          <a:p>
            <a:pPr marL="457200" indent="-457200">
              <a:buFont typeface="+mj-lt"/>
              <a:buAutoNum type="arabicPeriod"/>
            </a:pPr>
            <a:endParaRPr lang="en-US" dirty="0"/>
          </a:p>
          <a:p>
            <a:pPr marL="0" indent="0">
              <a:buNone/>
            </a:pPr>
            <a:endParaRPr lang="en-US" dirty="0"/>
          </a:p>
        </p:txBody>
      </p:sp>
      <p:pic>
        <p:nvPicPr>
          <p:cNvPr id="11" name="Picture 10">
            <a:extLst>
              <a:ext uri="{FF2B5EF4-FFF2-40B4-BE49-F238E27FC236}">
                <a16:creationId xmlns:a16="http://schemas.microsoft.com/office/drawing/2014/main" id="{DF6A55E4-17DD-49CD-B4DB-8D948942AC7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8223" y="1752600"/>
            <a:ext cx="1770588" cy="4495800"/>
          </a:xfrm>
          <a:prstGeom prst="rect">
            <a:avLst/>
          </a:prstGeom>
        </p:spPr>
      </p:pic>
    </p:spTree>
    <p:extLst>
      <p:ext uri="{BB962C8B-B14F-4D97-AF65-F5344CB8AC3E}">
        <p14:creationId xmlns:p14="http://schemas.microsoft.com/office/powerpoint/2010/main" val="219428371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099">
                                            <p:txEl>
                                              <p:pRg st="3" end="3"/>
                                            </p:txEl>
                                          </p:spTgt>
                                        </p:tgtEl>
                                        <p:attrNameLst>
                                          <p:attrName>style.visibility</p:attrName>
                                        </p:attrNameLst>
                                      </p:cBhvr>
                                      <p:to>
                                        <p:strVal val="visible"/>
                                      </p:to>
                                    </p:set>
                                    <p:anim calcmode="lin" valueType="num">
                                      <p:cBhvr additive="base">
                                        <p:cTn id="23"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4099">
                                            <p:txEl>
                                              <p:pRg st="4" end="4"/>
                                            </p:txEl>
                                          </p:spTgt>
                                        </p:tgtEl>
                                        <p:attrNameLst>
                                          <p:attrName>style.visibility</p:attrName>
                                        </p:attrNameLst>
                                      </p:cBhvr>
                                      <p:to>
                                        <p:strVal val="visible"/>
                                      </p:to>
                                    </p:set>
                                    <p:anim calcmode="lin" valueType="num">
                                      <p:cBhvr additive="base">
                                        <p:cTn id="29"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4099">
                                            <p:txEl>
                                              <p:pRg st="5" end="5"/>
                                            </p:txEl>
                                          </p:spTgt>
                                        </p:tgtEl>
                                        <p:attrNameLst>
                                          <p:attrName>style.visibility</p:attrName>
                                        </p:attrNameLst>
                                      </p:cBhvr>
                                      <p:to>
                                        <p:strVal val="visible"/>
                                      </p:to>
                                    </p:set>
                                    <p:anim calcmode="lin" valueType="num">
                                      <p:cBhvr additive="base">
                                        <p:cTn id="35"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The Remodeling Value Analysis</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(RVA)</a:t>
            </a:r>
          </a:p>
        </p:txBody>
      </p:sp>
      <p:sp>
        <p:nvSpPr>
          <p:cNvPr id="4099" name="Rectangle 3"/>
          <p:cNvSpPr>
            <a:spLocks noGrp="1" noChangeArrowheads="1"/>
          </p:cNvSpPr>
          <p:nvPr>
            <p:ph type="body" idx="1"/>
          </p:nvPr>
        </p:nvSpPr>
        <p:spPr>
          <a:xfrm>
            <a:off x="2438400" y="1143000"/>
            <a:ext cx="6324600" cy="5105400"/>
          </a:xfrm>
        </p:spPr>
        <p:txBody>
          <a:bodyPr/>
          <a:lstStyle/>
          <a:p>
            <a:pPr marL="0" indent="0" algn="ctr">
              <a:buNone/>
            </a:pPr>
            <a:endParaRPr lang="en-US" u="sng" dirty="0">
              <a:latin typeface="Lato" panose="020F0502020204030203" pitchFamily="34" charset="0"/>
              <a:ea typeface="Lato" panose="020F0502020204030203" pitchFamily="34" charset="0"/>
              <a:cs typeface="Lato" panose="020F0502020204030203" pitchFamily="34" charset="0"/>
            </a:endParaRPr>
          </a:p>
          <a:p>
            <a:pPr marL="0" indent="0" algn="ctr">
              <a:buNone/>
            </a:pPr>
            <a:r>
              <a:rPr lang="en-US" sz="2800" u="sng" dirty="0">
                <a:latin typeface="Lato" panose="020F0502020204030203" pitchFamily="34" charset="0"/>
                <a:ea typeface="Lato" panose="020F0502020204030203" pitchFamily="34" charset="0"/>
                <a:cs typeface="Lato" panose="020F0502020204030203" pitchFamily="34" charset="0"/>
              </a:rPr>
              <a:t>Residential Remodeling Specialist™</a:t>
            </a:r>
          </a:p>
          <a:p>
            <a:pPr marL="0" indent="0" algn="ctr">
              <a:buNone/>
            </a:pPr>
            <a:r>
              <a:rPr lang="en-US" sz="2800" u="sng" dirty="0">
                <a:latin typeface="Lato" panose="020F0502020204030203" pitchFamily="34" charset="0"/>
                <a:ea typeface="Lato" panose="020F0502020204030203" pitchFamily="34" charset="0"/>
                <a:cs typeface="Lato" panose="020F0502020204030203" pitchFamily="34" charset="0"/>
              </a:rPr>
              <a:t> Value Axiom</a:t>
            </a:r>
          </a:p>
          <a:p>
            <a:pPr marL="0" indent="0" algn="ctr">
              <a:buNone/>
            </a:pPr>
            <a:br>
              <a:rPr lang="en-US" sz="1100" dirty="0">
                <a:latin typeface="Lato" panose="020F0502020204030203" pitchFamily="34" charset="0"/>
                <a:ea typeface="Lato" panose="020F0502020204030203" pitchFamily="34" charset="0"/>
                <a:cs typeface="Lato" panose="020F0502020204030203" pitchFamily="34" charset="0"/>
              </a:rPr>
            </a:br>
            <a:r>
              <a:rPr lang="en-US" dirty="0">
                <a:latin typeface="Lato" panose="020F0502020204030203" pitchFamily="34" charset="0"/>
                <a:ea typeface="Lato" panose="020F0502020204030203" pitchFamily="34" charset="0"/>
                <a:cs typeface="Lato" panose="020F0502020204030203" pitchFamily="34" charset="0"/>
              </a:rPr>
              <a:t>The Cost of the Property </a:t>
            </a:r>
          </a:p>
          <a:p>
            <a:pPr marL="0" indent="0" algn="ctr">
              <a:buNone/>
            </a:pPr>
            <a:r>
              <a:rPr lang="en-US" dirty="0">
                <a:latin typeface="Lato" panose="020F0502020204030203" pitchFamily="34" charset="0"/>
                <a:ea typeface="Lato" panose="020F0502020204030203" pitchFamily="34" charset="0"/>
                <a:cs typeface="Lato" panose="020F0502020204030203" pitchFamily="34" charset="0"/>
              </a:rPr>
              <a:t>and the Cost of Improvements </a:t>
            </a:r>
          </a:p>
          <a:p>
            <a:pPr marL="0" indent="0" algn="ctr">
              <a:buNone/>
            </a:pPr>
            <a:r>
              <a:rPr lang="en-US" dirty="0">
                <a:latin typeface="Lato" panose="020F0502020204030203" pitchFamily="34" charset="0"/>
                <a:ea typeface="Lato" panose="020F0502020204030203" pitchFamily="34" charset="0"/>
                <a:cs typeface="Lato" panose="020F0502020204030203" pitchFamily="34" charset="0"/>
              </a:rPr>
              <a:t>have nothing to do with the </a:t>
            </a:r>
          </a:p>
          <a:p>
            <a:pPr marL="0" indent="0" algn="ctr">
              <a:buNone/>
            </a:pPr>
            <a:r>
              <a:rPr lang="en-US" dirty="0">
                <a:latin typeface="Lato" panose="020F0502020204030203" pitchFamily="34" charset="0"/>
                <a:ea typeface="Lato" panose="020F0502020204030203" pitchFamily="34" charset="0"/>
                <a:cs typeface="Lato" panose="020F0502020204030203" pitchFamily="34" charset="0"/>
              </a:rPr>
              <a:t>Market Value of the Property</a:t>
            </a:r>
          </a:p>
          <a:p>
            <a:pPr marL="457200" indent="-457200">
              <a:buFont typeface="+mj-lt"/>
              <a:buAutoNum type="arabicPeriod"/>
            </a:pPr>
            <a:endParaRPr lang="en-US" dirty="0">
              <a:latin typeface="Lato" panose="020F0502020204030203" pitchFamily="34" charset="0"/>
              <a:ea typeface="Lato" panose="020F0502020204030203" pitchFamily="34" charset="0"/>
              <a:cs typeface="Lato" panose="020F0502020204030203" pitchFamily="34" charset="0"/>
            </a:endParaRPr>
          </a:p>
          <a:p>
            <a:pPr marL="0" indent="0">
              <a:buNone/>
            </a:pP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16E8D92E-6401-4175-A6BB-71F9AE1E2F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106" y="1667448"/>
            <a:ext cx="1737074" cy="4580952"/>
          </a:xfrm>
          <a:prstGeom prst="rect">
            <a:avLst/>
          </a:prstGeom>
        </p:spPr>
      </p:pic>
    </p:spTree>
    <p:extLst>
      <p:ext uri="{BB962C8B-B14F-4D97-AF65-F5344CB8AC3E}">
        <p14:creationId xmlns:p14="http://schemas.microsoft.com/office/powerpoint/2010/main" val="1434754855"/>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099">
                                            <p:txEl>
                                              <p:pRg st="3" end="3"/>
                                            </p:txEl>
                                          </p:spTgt>
                                        </p:tgtEl>
                                        <p:attrNameLst>
                                          <p:attrName>style.visibility</p:attrName>
                                        </p:attrNameLst>
                                      </p:cBhvr>
                                      <p:to>
                                        <p:strVal val="visible"/>
                                      </p:to>
                                    </p:set>
                                    <p:anim calcmode="lin" valueType="num">
                                      <p:cBhvr additive="base">
                                        <p:cTn id="7"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3" end="3"/>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99">
                                            <p:txEl>
                                              <p:pRg st="4" end="4"/>
                                            </p:txEl>
                                          </p:spTgt>
                                        </p:tgtEl>
                                        <p:attrNameLst>
                                          <p:attrName>style.visibility</p:attrName>
                                        </p:attrNameLst>
                                      </p:cBhvr>
                                      <p:to>
                                        <p:strVal val="visible"/>
                                      </p:to>
                                    </p:set>
                                    <p:anim calcmode="lin" valueType="num">
                                      <p:cBhvr additive="base">
                                        <p:cTn id="1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4099">
                                            <p:txEl>
                                              <p:pRg st="4" end="4"/>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099">
                                            <p:txEl>
                                              <p:pRg st="5" end="5"/>
                                            </p:txEl>
                                          </p:spTgt>
                                        </p:tgtEl>
                                        <p:attrNameLst>
                                          <p:attrName>style.visibility</p:attrName>
                                        </p:attrNameLst>
                                      </p:cBhvr>
                                      <p:to>
                                        <p:strVal val="visible"/>
                                      </p:to>
                                    </p:set>
                                    <p:anim calcmode="lin" valueType="num">
                                      <p:cBhvr additive="base">
                                        <p:cTn id="15"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4099">
                                            <p:txEl>
                                              <p:pRg st="5" end="5"/>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099">
                                            <p:txEl>
                                              <p:pRg st="6" end="6"/>
                                            </p:txEl>
                                          </p:spTgt>
                                        </p:tgtEl>
                                        <p:attrNameLst>
                                          <p:attrName>style.visibility</p:attrName>
                                        </p:attrNameLst>
                                      </p:cBhvr>
                                      <p:to>
                                        <p:strVal val="visible"/>
                                      </p:to>
                                    </p:set>
                                    <p:anim calcmode="lin" valueType="num">
                                      <p:cBhvr additive="base">
                                        <p:cTn id="19"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9408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The Remodeling Value Analysis</a:t>
            </a:r>
            <a:r>
              <a:rPr lang="en-US" altLang="en-US" sz="1800" dirty="0">
                <a:latin typeface="Lato" panose="020F0502020204030203" pitchFamily="34" charset="0"/>
                <a:ea typeface="Lato" panose="020F0502020204030203" pitchFamily="34" charset="0"/>
                <a:cs typeface="Lato" panose="020F0502020204030203" pitchFamily="34" charset="0"/>
              </a:rPr>
              <a:t>™</a:t>
            </a:r>
            <a:r>
              <a:rPr lang="en-US" altLang="en-US" dirty="0">
                <a:latin typeface="Lato" panose="020F0502020204030203" pitchFamily="34" charset="0"/>
                <a:ea typeface="Lato" panose="020F0502020204030203" pitchFamily="34" charset="0"/>
                <a:cs typeface="Lato" panose="020F0502020204030203" pitchFamily="34" charset="0"/>
              </a:rPr>
              <a:t> ─ Your Investment Goals?</a:t>
            </a:r>
          </a:p>
        </p:txBody>
      </p:sp>
      <p:sp>
        <p:nvSpPr>
          <p:cNvPr id="4099" name="Rectangle 3"/>
          <p:cNvSpPr>
            <a:spLocks noGrp="1" noChangeArrowheads="1"/>
          </p:cNvSpPr>
          <p:nvPr>
            <p:ph type="body" idx="1"/>
          </p:nvPr>
        </p:nvSpPr>
        <p:spPr>
          <a:xfrm>
            <a:off x="2590800" y="1066800"/>
            <a:ext cx="5943600" cy="5181600"/>
          </a:xfrm>
        </p:spPr>
        <p:txBody>
          <a:bodyPr/>
          <a:lstStyle/>
          <a:p>
            <a:pPr marL="0" indent="0">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Different Investment Perspectives:</a:t>
            </a:r>
            <a:br>
              <a:rPr lang="en-US" sz="2000" dirty="0">
                <a:latin typeface="Lato" panose="020F0502020204030203" pitchFamily="34" charset="0"/>
                <a:ea typeface="Lato" panose="020F0502020204030203" pitchFamily="34" charset="0"/>
                <a:cs typeface="Lato" panose="020F0502020204030203" pitchFamily="34" charset="0"/>
              </a:rPr>
            </a:br>
            <a:endParaRPr lang="en-US" sz="2000" dirty="0">
              <a:latin typeface="Lato" panose="020F0502020204030203" pitchFamily="34" charset="0"/>
              <a:ea typeface="Lato" panose="020F0502020204030203" pitchFamily="34" charset="0"/>
              <a:cs typeface="Lato" panose="020F0502020204030203" pitchFamily="34" charset="0"/>
            </a:endParaRPr>
          </a:p>
          <a:p>
            <a:pPr>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Equity Value Perspective:</a:t>
            </a:r>
          </a:p>
          <a:p>
            <a:pPr marL="457200" lvl="1" indent="0">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Purchase Price + Remodeling Cost is </a:t>
            </a:r>
            <a:r>
              <a:rPr lang="en-US" sz="2000" u="sng" dirty="0">
                <a:latin typeface="Lato" panose="020F0502020204030203" pitchFamily="34" charset="0"/>
                <a:ea typeface="Lato" panose="020F0502020204030203" pitchFamily="34" charset="0"/>
                <a:cs typeface="Lato" panose="020F0502020204030203" pitchFamily="34" charset="0"/>
              </a:rPr>
              <a:t>Less Than</a:t>
            </a:r>
            <a:r>
              <a:rPr lang="en-US" sz="2000" dirty="0">
                <a:latin typeface="Lato" panose="020F0502020204030203" pitchFamily="34" charset="0"/>
                <a:ea typeface="Lato" panose="020F0502020204030203" pitchFamily="34" charset="0"/>
                <a:cs typeface="Lato" panose="020F0502020204030203" pitchFamily="34" charset="0"/>
              </a:rPr>
              <a:t> the Estimated Market Value of the remodeled home </a:t>
            </a:r>
          </a:p>
          <a:p>
            <a:pPr>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Equal Value Perspective:</a:t>
            </a:r>
          </a:p>
          <a:p>
            <a:pPr marL="457200" lvl="1" indent="0">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Purchase Price + Remodeling Cost is </a:t>
            </a:r>
            <a:r>
              <a:rPr lang="en-US" sz="2000" u="sng" dirty="0">
                <a:latin typeface="Lato" panose="020F0502020204030203" pitchFamily="34" charset="0"/>
                <a:ea typeface="Lato" panose="020F0502020204030203" pitchFamily="34" charset="0"/>
                <a:cs typeface="Lato" panose="020F0502020204030203" pitchFamily="34" charset="0"/>
              </a:rPr>
              <a:t>Equal To</a:t>
            </a:r>
            <a:r>
              <a:rPr lang="en-US" sz="2000" dirty="0">
                <a:latin typeface="Lato" panose="020F0502020204030203" pitchFamily="34" charset="0"/>
                <a:ea typeface="Lato" panose="020F0502020204030203" pitchFamily="34" charset="0"/>
                <a:cs typeface="Lato" panose="020F0502020204030203" pitchFamily="34" charset="0"/>
              </a:rPr>
              <a:t> the </a:t>
            </a:r>
            <a:br>
              <a:rPr lang="en-US" sz="2000" dirty="0">
                <a:latin typeface="Lato" panose="020F0502020204030203" pitchFamily="34" charset="0"/>
                <a:ea typeface="Lato" panose="020F0502020204030203" pitchFamily="34" charset="0"/>
                <a:cs typeface="Lato" panose="020F0502020204030203" pitchFamily="34" charset="0"/>
              </a:rPr>
            </a:br>
            <a:r>
              <a:rPr lang="en-US" sz="2000" dirty="0">
                <a:latin typeface="Lato" panose="020F0502020204030203" pitchFamily="34" charset="0"/>
                <a:ea typeface="Lato" panose="020F0502020204030203" pitchFamily="34" charset="0"/>
                <a:cs typeface="Lato" panose="020F0502020204030203" pitchFamily="34" charset="0"/>
              </a:rPr>
              <a:t>Estimated Market Value of the remodeled home.</a:t>
            </a:r>
          </a:p>
          <a:p>
            <a:pPr>
              <a:spcBef>
                <a:spcPts val="1200"/>
              </a:spcBef>
              <a:buFont typeface="+mj-lt"/>
              <a:buAutoNum type="arabicPeriod"/>
            </a:pPr>
            <a:r>
              <a:rPr lang="en-US" sz="2000" dirty="0">
                <a:latin typeface="Lato" panose="020F0502020204030203" pitchFamily="34" charset="0"/>
                <a:ea typeface="Lato" panose="020F0502020204030203" pitchFamily="34" charset="0"/>
                <a:cs typeface="Lato" panose="020F0502020204030203" pitchFamily="34" charset="0"/>
              </a:rPr>
              <a:t>Personal Value Perspective:</a:t>
            </a:r>
          </a:p>
          <a:p>
            <a:pPr marL="457200" lvl="1" indent="0">
              <a:spcBef>
                <a:spcPts val="1200"/>
              </a:spcBef>
              <a:buNone/>
            </a:pPr>
            <a:r>
              <a:rPr lang="en-US" sz="2000" dirty="0">
                <a:latin typeface="Lato" panose="020F0502020204030203" pitchFamily="34" charset="0"/>
                <a:ea typeface="Lato" panose="020F0502020204030203" pitchFamily="34" charset="0"/>
                <a:cs typeface="Lato" panose="020F0502020204030203" pitchFamily="34" charset="0"/>
              </a:rPr>
              <a:t>Purchase Price + Remodeling Cost is </a:t>
            </a:r>
            <a:r>
              <a:rPr lang="en-US" sz="2000" u="sng" dirty="0">
                <a:latin typeface="Lato" panose="020F0502020204030203" pitchFamily="34" charset="0"/>
                <a:ea typeface="Lato" panose="020F0502020204030203" pitchFamily="34" charset="0"/>
                <a:cs typeface="Lato" panose="020F0502020204030203" pitchFamily="34" charset="0"/>
              </a:rPr>
              <a:t>Greater Than</a:t>
            </a:r>
            <a:r>
              <a:rPr lang="en-US" sz="2000" dirty="0">
                <a:latin typeface="Lato" panose="020F0502020204030203" pitchFamily="34" charset="0"/>
                <a:ea typeface="Lato" panose="020F0502020204030203" pitchFamily="34" charset="0"/>
                <a:cs typeface="Lato" panose="020F0502020204030203" pitchFamily="34" charset="0"/>
              </a:rPr>
              <a:t> the Estimated Market Value of the remodeled home </a:t>
            </a:r>
          </a:p>
          <a:p>
            <a:pPr marL="0" indent="0">
              <a:spcBef>
                <a:spcPts val="1200"/>
              </a:spcBef>
              <a:spcAft>
                <a:spcPts val="0"/>
              </a:spcAft>
              <a:buNone/>
            </a:pPr>
            <a:endParaRPr lang="en-US" sz="2000"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diagram&#10;&#10;Description automatically generated">
            <a:extLst>
              <a:ext uri="{FF2B5EF4-FFF2-40B4-BE49-F238E27FC236}">
                <a16:creationId xmlns:a16="http://schemas.microsoft.com/office/drawing/2014/main" id="{10BDBF6C-73F7-4531-A7AE-62751BB27B7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2340" y="1752600"/>
            <a:ext cx="1759226" cy="4419600"/>
          </a:xfrm>
          <a:prstGeom prst="rect">
            <a:avLst/>
          </a:prstGeom>
        </p:spPr>
      </p:pic>
    </p:spTree>
    <p:extLst>
      <p:ext uri="{BB962C8B-B14F-4D97-AF65-F5344CB8AC3E}">
        <p14:creationId xmlns:p14="http://schemas.microsoft.com/office/powerpoint/2010/main" val="374745901"/>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 calcmode="lin" valueType="num">
                                      <p:cBhvr additive="base">
                                        <p:cTn id="17"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4099">
                                            <p:txEl>
                                              <p:pRg st="3" end="3"/>
                                            </p:txEl>
                                          </p:spTgt>
                                        </p:tgtEl>
                                        <p:attrNameLst>
                                          <p:attrName>style.visibility</p:attrName>
                                        </p:attrNameLst>
                                      </p:cBhvr>
                                      <p:to>
                                        <p:strVal val="visible"/>
                                      </p:to>
                                    </p:set>
                                    <p:anim calcmode="lin" valueType="num">
                                      <p:cBhvr additive="base">
                                        <p:cTn id="23"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099">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 calcmode="lin" valueType="num">
                                      <p:cBhvr additive="base">
                                        <p:cTn id="27"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4099">
                                            <p:txEl>
                                              <p:pRg st="5" end="5"/>
                                            </p:txEl>
                                          </p:spTgt>
                                        </p:tgtEl>
                                        <p:attrNameLst>
                                          <p:attrName>style.visibility</p:attrName>
                                        </p:attrNameLst>
                                      </p:cBhvr>
                                      <p:to>
                                        <p:strVal val="visible"/>
                                      </p:to>
                                    </p:set>
                                    <p:anim calcmode="lin" valueType="num">
                                      <p:cBhvr additive="base">
                                        <p:cTn id="33"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4099">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 calcmode="lin" valueType="num">
                                      <p:cBhvr additive="base">
                                        <p:cTn id="37"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2590800" y="1219200"/>
            <a:ext cx="6172200" cy="5029200"/>
          </a:xfrm>
        </p:spPr>
        <p:txBody>
          <a:bodyPr/>
          <a:lstStyle/>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Know your market!!</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Keep it neutral</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U.S.P’s – Unique Selling Points</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Clean, sanitary, safe</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Windows, doors, hardware</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Lighting and natural light</a:t>
            </a:r>
          </a:p>
          <a:p>
            <a:pPr marL="457200" indent="-457200">
              <a:spcBef>
                <a:spcPts val="1800"/>
              </a:spcBef>
              <a:buFont typeface="+mj-lt"/>
              <a:buAutoNum type="arabicPeriod"/>
            </a:pPr>
            <a:r>
              <a:rPr lang="en-US" dirty="0">
                <a:latin typeface="Lato" panose="020F0502020204030203" pitchFamily="34" charset="0"/>
                <a:ea typeface="Lato" panose="020F0502020204030203" pitchFamily="34" charset="0"/>
                <a:cs typeface="Lato" panose="020F0502020204030203" pitchFamily="34" charset="0"/>
              </a:rPr>
              <a:t>Energy efficiency</a:t>
            </a:r>
          </a:p>
        </p:txBody>
      </p:sp>
      <p:pic>
        <p:nvPicPr>
          <p:cNvPr id="8" name="Picture 7" descr="A picture containing window, indoor, floor, building&#10;&#10;Description automatically generated">
            <a:extLst>
              <a:ext uri="{FF2B5EF4-FFF2-40B4-BE49-F238E27FC236}">
                <a16:creationId xmlns:a16="http://schemas.microsoft.com/office/drawing/2014/main" id="{B8936579-C61F-4D2D-8460-E818D58DA03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74145" y="1653210"/>
            <a:ext cx="1739587" cy="4595190"/>
          </a:xfrm>
          <a:prstGeom prst="rect">
            <a:avLst/>
          </a:prstGeom>
        </p:spPr>
      </p:pic>
    </p:spTree>
    <p:extLst>
      <p:ext uri="{BB962C8B-B14F-4D97-AF65-F5344CB8AC3E}">
        <p14:creationId xmlns:p14="http://schemas.microsoft.com/office/powerpoint/2010/main" val="2437546004"/>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2590800" y="1295400"/>
            <a:ext cx="6172200" cy="4953000"/>
          </a:xfrm>
        </p:spPr>
        <p:txBody>
          <a:bodyPr/>
          <a:lstStyle/>
          <a:p>
            <a:pPr marL="457200" indent="-457200">
              <a:buFont typeface="+mj-lt"/>
              <a:buAutoNum type="arabicPeriod" startAt="8"/>
            </a:pPr>
            <a:r>
              <a:rPr lang="en-US" dirty="0">
                <a:latin typeface="Lato" panose="020F0502020204030203" pitchFamily="34" charset="0"/>
                <a:ea typeface="Lato" panose="020F0502020204030203" pitchFamily="34" charset="0"/>
                <a:cs typeface="Lato" panose="020F0502020204030203" pitchFamily="34" charset="0"/>
              </a:rPr>
              <a:t>Exterior</a:t>
            </a:r>
          </a:p>
          <a:p>
            <a:pPr marL="914400" lvl="1" indent="-457200">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Curb appeal</a:t>
            </a:r>
          </a:p>
          <a:p>
            <a:pPr marL="914400" lvl="1" indent="-457200">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Front door, entry area, garage door</a:t>
            </a:r>
          </a:p>
          <a:p>
            <a:pPr marL="914400" lvl="1" indent="-457200">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Siding, roofing, gutters</a:t>
            </a:r>
          </a:p>
          <a:p>
            <a:pPr marL="914400" lvl="1" indent="-457200">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Landscaping, walks, driveway, parking</a:t>
            </a:r>
          </a:p>
          <a:p>
            <a:pPr marL="914400" lvl="1" indent="-457200">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Outdoor living spaces</a:t>
            </a:r>
          </a:p>
        </p:txBody>
      </p:sp>
      <p:pic>
        <p:nvPicPr>
          <p:cNvPr id="3" name="Picture 2" descr="A picture containing building, floor, wooden, house&#10;&#10;Description automatically generated">
            <a:extLst>
              <a:ext uri="{FF2B5EF4-FFF2-40B4-BE49-F238E27FC236}">
                <a16:creationId xmlns:a16="http://schemas.microsoft.com/office/drawing/2014/main" id="{F1D2C84C-1B47-4C1A-863F-741AFA951A6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6254" y="1781629"/>
            <a:ext cx="1716156" cy="4390571"/>
          </a:xfrm>
          <a:prstGeom prst="rect">
            <a:avLst/>
          </a:prstGeom>
        </p:spPr>
      </p:pic>
    </p:spTree>
    <p:extLst>
      <p:ext uri="{BB962C8B-B14F-4D97-AF65-F5344CB8AC3E}">
        <p14:creationId xmlns:p14="http://schemas.microsoft.com/office/powerpoint/2010/main" val="2302037347"/>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r>
              <a:rPr lang="en-US" altLang="en-US" dirty="0"/>
              <a:t>Your Name, RCC, RRS</a:t>
            </a:r>
          </a:p>
        </p:txBody>
      </p:sp>
      <p:sp>
        <p:nvSpPr>
          <p:cNvPr id="4098" name="Rectangle 2"/>
          <p:cNvSpPr>
            <a:spLocks noGrp="1" noChangeArrowheads="1"/>
          </p:cNvSpPr>
          <p:nvPr>
            <p:ph type="title"/>
          </p:nvPr>
        </p:nvSpPr>
        <p:spPr>
          <a:xfrm>
            <a:off x="50800" y="165100"/>
            <a:ext cx="8788400" cy="381000"/>
          </a:xfrm>
        </p:spPr>
        <p:txBody>
          <a:bodyPr/>
          <a:lstStyle/>
          <a:p>
            <a:r>
              <a:rPr lang="en-US" altLang="en-US" dirty="0">
                <a:latin typeface="Lato" panose="020F0502020204030203" pitchFamily="34" charset="0"/>
                <a:ea typeface="Lato" panose="020F0502020204030203" pitchFamily="34" charset="0"/>
                <a:cs typeface="Lato" panose="020F0502020204030203" pitchFamily="34" charset="0"/>
              </a:rPr>
              <a:t>Maximizing Your Home’s Resale Value</a:t>
            </a:r>
          </a:p>
        </p:txBody>
      </p:sp>
      <p:sp>
        <p:nvSpPr>
          <p:cNvPr id="4099" name="Rectangle 3"/>
          <p:cNvSpPr>
            <a:spLocks noGrp="1" noChangeArrowheads="1"/>
          </p:cNvSpPr>
          <p:nvPr>
            <p:ph type="body" idx="1"/>
          </p:nvPr>
        </p:nvSpPr>
        <p:spPr>
          <a:xfrm>
            <a:off x="2590800" y="1295400"/>
            <a:ext cx="6172200" cy="4953000"/>
          </a:xfrm>
        </p:spPr>
        <p:txBody>
          <a:bodyPr/>
          <a:lstStyle/>
          <a:p>
            <a:pPr marL="457200" indent="-457200">
              <a:spcBef>
                <a:spcPts val="1200"/>
              </a:spcBef>
              <a:buFont typeface="+mj-lt"/>
              <a:buAutoNum type="arabicPeriod" startAt="9"/>
            </a:pPr>
            <a:r>
              <a:rPr lang="en-US" dirty="0">
                <a:latin typeface="Lato" panose="020F0502020204030203" pitchFamily="34" charset="0"/>
                <a:ea typeface="Lato" panose="020F0502020204030203" pitchFamily="34" charset="0"/>
                <a:cs typeface="Lato" panose="020F0502020204030203" pitchFamily="34" charset="0"/>
              </a:rPr>
              <a:t>Space planning</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Open space – long views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Flexible space</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Multi-generational options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Additions, bedrooms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ADU’s – Accessory Dwelling Units</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Storage</a:t>
            </a:r>
          </a:p>
          <a:p>
            <a:pPr marL="914400" lvl="1" indent="-457200">
              <a:spcBef>
                <a:spcPts val="1200"/>
              </a:spcBef>
              <a:buFont typeface="+mj-lt"/>
              <a:buAutoNum type="alphaLcPeriod"/>
            </a:pPr>
            <a:r>
              <a:rPr lang="en-US" dirty="0">
                <a:latin typeface="Lato" panose="020F0502020204030203" pitchFamily="34" charset="0"/>
                <a:ea typeface="Lato" panose="020F0502020204030203" pitchFamily="34" charset="0"/>
                <a:cs typeface="Lato" panose="020F0502020204030203" pitchFamily="34" charset="0"/>
              </a:rPr>
              <a:t>Universal design</a:t>
            </a:r>
          </a:p>
        </p:txBody>
      </p:sp>
      <p:pic>
        <p:nvPicPr>
          <p:cNvPr id="12" name="Picture 11" descr="A picture containing indoor, floor, furniture&#10;&#10;Description automatically generated">
            <a:extLst>
              <a:ext uri="{FF2B5EF4-FFF2-40B4-BE49-F238E27FC236}">
                <a16:creationId xmlns:a16="http://schemas.microsoft.com/office/drawing/2014/main" id="{8E0B0CD8-39ED-40A0-AABA-E6301AD8080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2339" y="1772478"/>
            <a:ext cx="1755913" cy="4343400"/>
          </a:xfrm>
          <a:prstGeom prst="rect">
            <a:avLst/>
          </a:prstGeom>
        </p:spPr>
      </p:pic>
    </p:spTree>
    <p:extLst>
      <p:ext uri="{BB962C8B-B14F-4D97-AF65-F5344CB8AC3E}">
        <p14:creationId xmlns:p14="http://schemas.microsoft.com/office/powerpoint/2010/main" val="1948680187"/>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4099">
                                            <p:txEl>
                                              <p:pRg st="7" end="7"/>
                                            </p:txEl>
                                          </p:spTgt>
                                        </p:tgtEl>
                                        <p:attrNameLst>
                                          <p:attrName>style.visibility</p:attrName>
                                        </p:attrNameLst>
                                      </p:cBhvr>
                                      <p:to>
                                        <p:strVal val="visible"/>
                                      </p:to>
                                    </p:set>
                                    <p:anim calcmode="lin" valueType="num">
                                      <p:cBhvr additive="base">
                                        <p:cTn id="49" dur="500" fill="hold"/>
                                        <p:tgtEl>
                                          <p:spTgt spid="4099">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4099">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autoUpdateAnimBg="0"/>
    </p:bldLst>
  </p:timing>
</p:sld>
</file>

<file path=ppt/theme/theme1.xml><?xml version="1.0" encoding="utf-8"?>
<a:theme xmlns:a="http://schemas.openxmlformats.org/drawingml/2006/main" name="Default Design">
  <a:themeElements>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fontScheme name="Default Design">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Art Contempo</Template>
  <TotalTime>9266</TotalTime>
  <Words>2729</Words>
  <Application>Microsoft Office PowerPoint</Application>
  <PresentationFormat>On-screen Show (4:3)</PresentationFormat>
  <Paragraphs>354</Paragraphs>
  <Slides>34</Slides>
  <Notes>34</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Century Gothic</vt:lpstr>
      <vt:lpstr>Lato</vt:lpstr>
      <vt:lpstr>Symbol</vt:lpstr>
      <vt:lpstr>Times New Roman</vt:lpstr>
      <vt:lpstr>Default Design</vt:lpstr>
      <vt:lpstr>Residential Remodeling Specialist PresentationBuilder™</vt:lpstr>
      <vt:lpstr>I Can Help You as a Residential Remodeling Specialist™ </vt:lpstr>
      <vt:lpstr>I Can Help You as a Residential Remodeling Specialist™ </vt:lpstr>
      <vt:lpstr>The Remodeling Value Analysis™ (RVA)</vt:lpstr>
      <vt:lpstr>The Remodeling Value Analysis™ (RVA)</vt:lpstr>
      <vt:lpstr>The Remodeling Value Analysis™ ─ Your Investment Goals?</vt:lpstr>
      <vt:lpstr>Maximizing Your Home’s Resale Value</vt:lpstr>
      <vt:lpstr>Maximizing Your Home’s Resale Value</vt:lpstr>
      <vt:lpstr>Maximizing Your Home’s Resale Value</vt:lpstr>
      <vt:lpstr>Maximizing Your Home’s Resale Value</vt:lpstr>
      <vt:lpstr>Planning Your Home Remodeling </vt:lpstr>
      <vt:lpstr>Planning Your Home Remodeling </vt:lpstr>
      <vt:lpstr>Planning Your Home Remodeling </vt:lpstr>
      <vt:lpstr>What Kind of Contractor Do You Need?</vt:lpstr>
      <vt:lpstr>What Kind of Contractor Do You Need?</vt:lpstr>
      <vt:lpstr>Financial Options for Remodeling</vt:lpstr>
      <vt:lpstr>Financial Options for Remodeling</vt:lpstr>
      <vt:lpstr>Locating Qualified Contractors</vt:lpstr>
      <vt:lpstr>Locating Qualified Contractors</vt:lpstr>
      <vt:lpstr>Compiling Preliminary Cost Estimates</vt:lpstr>
      <vt:lpstr>Should You Manage the Project Yourself?</vt:lpstr>
      <vt:lpstr>Preparing for Your Pre-Bid Contractor Meeting</vt:lpstr>
      <vt:lpstr>Preparing for Your Pre-Bid Contractor Meeting</vt:lpstr>
      <vt:lpstr>Surviving Your Remodeling Project</vt:lpstr>
      <vt:lpstr>Surviving Your Remodeling Project</vt:lpstr>
      <vt:lpstr>Surviving Your Remodeling Project</vt:lpstr>
      <vt:lpstr>Surviving the Construction Zone</vt:lpstr>
      <vt:lpstr>Surviving the Construction Zone</vt:lpstr>
      <vt:lpstr>Surviving the Construction Zone</vt:lpstr>
      <vt:lpstr>Surviving With Contractors</vt:lpstr>
      <vt:lpstr>Fixed Price vs Cost Plus</vt:lpstr>
      <vt:lpstr>Let’s Get Your Project Started!</vt:lpstr>
      <vt:lpstr>PowerPoint Presentation</vt:lpstr>
      <vt:lpstr>Your Topic Here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Dennis Walsh</dc:creator>
  <cp:lastModifiedBy>Dennis Walsh</cp:lastModifiedBy>
  <cp:revision>136</cp:revision>
  <dcterms:created xsi:type="dcterms:W3CDTF">2000-09-05T20:39:33Z</dcterms:created>
  <dcterms:modified xsi:type="dcterms:W3CDTF">2025-01-28T23:53:43Z</dcterms:modified>
</cp:coreProperties>
</file>